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0"/>
  </p:notesMasterIdLst>
  <p:sldIdLst>
    <p:sldId id="256" r:id="rId3"/>
    <p:sldId id="258" r:id="rId4"/>
    <p:sldId id="265" r:id="rId5"/>
    <p:sldId id="259" r:id="rId6"/>
    <p:sldId id="257" r:id="rId7"/>
    <p:sldId id="292" r:id="rId8"/>
    <p:sldId id="290" r:id="rId9"/>
    <p:sldId id="291" r:id="rId10"/>
    <p:sldId id="293" r:id="rId11"/>
    <p:sldId id="294" r:id="rId12"/>
    <p:sldId id="295" r:id="rId13"/>
    <p:sldId id="262" r:id="rId14"/>
    <p:sldId id="297" r:id="rId15"/>
    <p:sldId id="299" r:id="rId16"/>
    <p:sldId id="300" r:id="rId17"/>
    <p:sldId id="301" r:id="rId18"/>
    <p:sldId id="302" r:id="rId19"/>
    <p:sldId id="303" r:id="rId20"/>
    <p:sldId id="304" r:id="rId21"/>
    <p:sldId id="306" r:id="rId22"/>
    <p:sldId id="307" r:id="rId23"/>
    <p:sldId id="308" r:id="rId24"/>
    <p:sldId id="273" r:id="rId25"/>
    <p:sldId id="309" r:id="rId26"/>
    <p:sldId id="310" r:id="rId27"/>
    <p:sldId id="311" r:id="rId28"/>
    <p:sldId id="287" r:id="rId29"/>
  </p:sldIdLst>
  <p:sldSz cx="9144000" cy="5143500" type="screen16x9"/>
  <p:notesSz cx="6858000" cy="9144000"/>
  <p:embeddedFontLst>
    <p:embeddedFont>
      <p:font typeface="Cambria Math" panose="02040503050406030204" pitchFamily="18" charset="0"/>
      <p:regular r:id="rId31"/>
    </p:embeddedFont>
    <p:embeddedFont>
      <p:font typeface="Fira Sans Extra Condensed SemiBold" panose="020B0603050000020004" pitchFamily="34" charset="0"/>
      <p:regular r:id="rId32"/>
      <p:bold r:id="rId33"/>
      <p:italic r:id="rId34"/>
      <p:boldItalic r:id="rId35"/>
    </p:embeddedFont>
    <p:embeddedFont>
      <p:font typeface="Proxima Nova" panose="02000506030000020004" pitchFamily="2" charset="0"/>
      <p:regular r:id="rId36"/>
      <p:bold r:id="rId37"/>
      <p:italic r:id="rId38"/>
      <p:boldItalic r:id="rId39"/>
    </p:embeddedFont>
    <p:embeddedFont>
      <p:font typeface="Proxima Nova Semibold" panose="02000506030000020004"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C21841-6725-4B81-A5FF-92AE0595A03C}">
  <a:tblStyle styleId="{26C21841-6725-4B81-A5FF-92AE0595A0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8" autoAdjust="0"/>
    <p:restoredTop sz="97427" autoAdjust="0"/>
  </p:normalViewPr>
  <p:slideViewPr>
    <p:cSldViewPr snapToGrid="0">
      <p:cViewPr varScale="1">
        <p:scale>
          <a:sx n="175" d="100"/>
          <a:sy n="175"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540938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66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865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034e70190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034e70190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034e70190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034e70190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390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34e70190a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034e70190a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ddbf32523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ddbf3252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d4aa40ca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d4aa40ca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1034e70190a_0_2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1034e70190a_0_2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ecae1ce14a_0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8" name="Google Shape;4098;gecae1ce14a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034e70190a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034e70190a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271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385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9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88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576203" y="500600"/>
            <a:ext cx="7784663" cy="23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500" dirty="0" err="1">
                <a:latin typeface="+mj-lt"/>
              </a:rPr>
              <a:t>Phân</a:t>
            </a:r>
            <a:r>
              <a:rPr lang="en-GB" sz="3500" dirty="0">
                <a:latin typeface="+mj-lt"/>
              </a:rPr>
              <a:t> </a:t>
            </a:r>
            <a:r>
              <a:rPr lang="en-GB" sz="3500" dirty="0" err="1">
                <a:latin typeface="+mj-lt"/>
              </a:rPr>
              <a:t>Loại</a:t>
            </a:r>
            <a:r>
              <a:rPr lang="en-GB" sz="3500" dirty="0">
                <a:latin typeface="+mj-lt"/>
              </a:rPr>
              <a:t> </a:t>
            </a:r>
            <a:r>
              <a:rPr lang="en-GB" sz="3500" dirty="0" err="1">
                <a:latin typeface="+mj-lt"/>
              </a:rPr>
              <a:t>Bình</a:t>
            </a:r>
            <a:r>
              <a:rPr lang="en-GB" sz="3500" dirty="0">
                <a:latin typeface="+mj-lt"/>
              </a:rPr>
              <a:t> </a:t>
            </a:r>
            <a:r>
              <a:rPr lang="en-GB" sz="3500" dirty="0" err="1">
                <a:latin typeface="+mj-lt"/>
              </a:rPr>
              <a:t>Luận</a:t>
            </a:r>
            <a:r>
              <a:rPr lang="en-GB" sz="3500" dirty="0">
                <a:latin typeface="+mj-lt"/>
              </a:rPr>
              <a:t> </a:t>
            </a:r>
            <a:r>
              <a:rPr lang="en-GB" sz="3500" dirty="0" err="1">
                <a:latin typeface="+mj-lt"/>
              </a:rPr>
              <a:t>Tiêu</a:t>
            </a:r>
            <a:r>
              <a:rPr lang="en-GB" sz="3500" dirty="0">
                <a:latin typeface="+mj-lt"/>
              </a:rPr>
              <a:t> </a:t>
            </a:r>
            <a:r>
              <a:rPr lang="en-GB" sz="3500" dirty="0" err="1">
                <a:latin typeface="+mj-lt"/>
              </a:rPr>
              <a:t>Cực</a:t>
            </a:r>
            <a:r>
              <a:rPr lang="en-GB" sz="3500" dirty="0">
                <a:latin typeface="+mj-lt"/>
              </a:rPr>
              <a:t>, </a:t>
            </a:r>
            <a:r>
              <a:rPr lang="en-GB" sz="3500" dirty="0" err="1">
                <a:latin typeface="+mj-lt"/>
              </a:rPr>
              <a:t>Tích</a:t>
            </a:r>
            <a:r>
              <a:rPr lang="en-GB" sz="3500" dirty="0">
                <a:latin typeface="+mj-lt"/>
              </a:rPr>
              <a:t> </a:t>
            </a:r>
            <a:r>
              <a:rPr lang="en-GB" sz="3500" dirty="0" err="1">
                <a:latin typeface="+mj-lt"/>
              </a:rPr>
              <a:t>Cực</a:t>
            </a:r>
            <a:r>
              <a:rPr lang="en-GB" sz="3500" dirty="0">
                <a:latin typeface="+mj-lt"/>
              </a:rPr>
              <a:t> </a:t>
            </a:r>
            <a:r>
              <a:rPr lang="en-GB" sz="3500" dirty="0" err="1">
                <a:latin typeface="+mj-lt"/>
              </a:rPr>
              <a:t>Trên</a:t>
            </a:r>
            <a:r>
              <a:rPr lang="en-GB" sz="3500" dirty="0">
                <a:latin typeface="+mj-lt"/>
              </a:rPr>
              <a:t> </a:t>
            </a:r>
            <a:r>
              <a:rPr lang="en-GB" sz="3500" dirty="0" err="1">
                <a:latin typeface="+mj-lt"/>
              </a:rPr>
              <a:t>Các</a:t>
            </a:r>
            <a:r>
              <a:rPr lang="en-GB" sz="3500" dirty="0">
                <a:latin typeface="+mj-lt"/>
              </a:rPr>
              <a:t> Trang </a:t>
            </a:r>
            <a:r>
              <a:rPr lang="en-GB" sz="3500" dirty="0" err="1">
                <a:latin typeface="+mj-lt"/>
              </a:rPr>
              <a:t>Thương</a:t>
            </a:r>
            <a:r>
              <a:rPr lang="en-GB" sz="3500" dirty="0">
                <a:latin typeface="+mj-lt"/>
              </a:rPr>
              <a:t> </a:t>
            </a:r>
            <a:r>
              <a:rPr lang="en-GB" sz="3500" dirty="0" err="1">
                <a:latin typeface="+mj-lt"/>
              </a:rPr>
              <a:t>Mại</a:t>
            </a:r>
            <a:r>
              <a:rPr lang="en-GB" sz="3500" dirty="0">
                <a:latin typeface="+mj-lt"/>
              </a:rPr>
              <a:t> </a:t>
            </a:r>
            <a:r>
              <a:rPr lang="en-GB" sz="3500" dirty="0" err="1">
                <a:latin typeface="+mj-lt"/>
              </a:rPr>
              <a:t>Điện</a:t>
            </a:r>
            <a:r>
              <a:rPr lang="en-GB" sz="3500" dirty="0">
                <a:latin typeface="+mj-lt"/>
              </a:rPr>
              <a:t> </a:t>
            </a:r>
            <a:r>
              <a:rPr lang="en-GB" sz="3500" dirty="0" err="1">
                <a:latin typeface="+mj-lt"/>
              </a:rPr>
              <a:t>Tử</a:t>
            </a:r>
            <a:endParaRPr lang="en-GB" sz="3500" dirty="0">
              <a:latin typeface="+mj-lt"/>
            </a:endParaRPr>
          </a:p>
        </p:txBody>
      </p:sp>
      <p:sp>
        <p:nvSpPr>
          <p:cNvPr id="60" name="Google Shape;60;p15"/>
          <p:cNvSpPr/>
          <p:nvPr/>
        </p:nvSpPr>
        <p:spPr>
          <a:xfrm>
            <a:off x="6872572" y="3974170"/>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467030" y="2850482"/>
            <a:ext cx="1801298" cy="2313941"/>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7118134" y="3166116"/>
            <a:ext cx="1236307" cy="1672150"/>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111709" y="2795324"/>
            <a:ext cx="1249158" cy="741587"/>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38231" y="3279451"/>
            <a:ext cx="567349" cy="364109"/>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38231" y="3330548"/>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38231" y="3381927"/>
            <a:ext cx="567349" cy="364109"/>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38231" y="3433306"/>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38231" y="3484684"/>
            <a:ext cx="567349" cy="364086"/>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38231" y="3576258"/>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38231" y="3627636"/>
            <a:ext cx="567349" cy="364086"/>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38231" y="3678711"/>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38231" y="3730090"/>
            <a:ext cx="567349" cy="364109"/>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38231" y="3781469"/>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38231" y="3873041"/>
            <a:ext cx="567349" cy="364109"/>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38231" y="3924420"/>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38231" y="3975798"/>
            <a:ext cx="567349" cy="364086"/>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38231" y="4026873"/>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38231" y="4078252"/>
            <a:ext cx="567349" cy="364109"/>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38231" y="4169824"/>
            <a:ext cx="567349" cy="364109"/>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38231" y="4221203"/>
            <a:ext cx="567349" cy="364109"/>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38231" y="4272582"/>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38231" y="4323960"/>
            <a:ext cx="567349" cy="364086"/>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38231" y="4375058"/>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66996" y="3279451"/>
            <a:ext cx="567068" cy="364109"/>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66996" y="3330548"/>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66996" y="3381927"/>
            <a:ext cx="567068" cy="364109"/>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66996" y="3433306"/>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66996" y="3484684"/>
            <a:ext cx="567068" cy="364086"/>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66996" y="3576258"/>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66996" y="3627636"/>
            <a:ext cx="567068" cy="364086"/>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66996" y="3678711"/>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66996" y="3730090"/>
            <a:ext cx="567068" cy="364109"/>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66996" y="3781469"/>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66996" y="3873041"/>
            <a:ext cx="567068" cy="364109"/>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66996" y="3924420"/>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66996" y="3975798"/>
            <a:ext cx="567068" cy="364086"/>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66996" y="4026873"/>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66996" y="4078252"/>
            <a:ext cx="567068" cy="364109"/>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66996" y="4169824"/>
            <a:ext cx="567068" cy="364109"/>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66996" y="4221203"/>
            <a:ext cx="567068" cy="364109"/>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66996" y="4272582"/>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66996" y="4323960"/>
            <a:ext cx="567068" cy="364086"/>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66996" y="4375058"/>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67198" y="2649088"/>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85671" y="2782620"/>
            <a:ext cx="216600" cy="2166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23746" y="2505569"/>
            <a:ext cx="162600" cy="162603"/>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74246" y="2572620"/>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119671" y="2297245"/>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54171" y="2394570"/>
            <a:ext cx="125100" cy="1251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612696" y="255524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612696" y="233457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47096" y="2505570"/>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67221" y="2668170"/>
            <a:ext cx="70500" cy="705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54346" y="2685470"/>
            <a:ext cx="53100" cy="531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34896" y="2843045"/>
            <a:ext cx="53100" cy="531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62821" y="2864370"/>
            <a:ext cx="53100" cy="531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0-#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0-#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anim calcmode="lin" valueType="num">
                                      <p:cBhvr additive="base">
                                        <p:cTn id="19" dur="500" fill="hold"/>
                                        <p:tgtEl>
                                          <p:spTgt spid="129"/>
                                        </p:tgtEl>
                                        <p:attrNameLst>
                                          <p:attrName>ppt_x</p:attrName>
                                        </p:attrNameLst>
                                      </p:cBhvr>
                                      <p:tavLst>
                                        <p:tav tm="0">
                                          <p:val>
                                            <p:strVal val="0-#ppt_w/2"/>
                                          </p:val>
                                        </p:tav>
                                        <p:tav tm="100000">
                                          <p:val>
                                            <p:strVal val="#ppt_x"/>
                                          </p:val>
                                        </p:tav>
                                      </p:tavLst>
                                    </p:anim>
                                    <p:anim calcmode="lin" valueType="num">
                                      <p:cBhvr additive="base">
                                        <p:cTn id="20" dur="500" fill="hold"/>
                                        <p:tgtEl>
                                          <p:spTgt spid="12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anim calcmode="lin" valueType="num">
                                      <p:cBhvr additive="base">
                                        <p:cTn id="23" dur="500" fill="hold"/>
                                        <p:tgtEl>
                                          <p:spTgt spid="130"/>
                                        </p:tgtEl>
                                        <p:attrNameLst>
                                          <p:attrName>ppt_x</p:attrName>
                                        </p:attrNameLst>
                                      </p:cBhvr>
                                      <p:tavLst>
                                        <p:tav tm="0">
                                          <p:val>
                                            <p:strVal val="0-#ppt_w/2"/>
                                          </p:val>
                                        </p:tav>
                                        <p:tav tm="100000">
                                          <p:val>
                                            <p:strVal val="#ppt_x"/>
                                          </p:val>
                                        </p:tav>
                                      </p:tavLst>
                                    </p:anim>
                                    <p:anim calcmode="lin" valueType="num">
                                      <p:cBhvr additive="base">
                                        <p:cTn id="24" dur="500" fill="hold"/>
                                        <p:tgtEl>
                                          <p:spTgt spid="13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0-#ppt_w/2"/>
                                          </p:val>
                                        </p:tav>
                                        <p:tav tm="100000">
                                          <p:val>
                                            <p:strVal val="#ppt_x"/>
                                          </p:val>
                                        </p:tav>
                                      </p:tavLst>
                                    </p:anim>
                                    <p:anim calcmode="lin" valueType="num">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0-#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0-#ppt_w/2"/>
                                          </p:val>
                                        </p:tav>
                                        <p:tav tm="100000">
                                          <p:val>
                                            <p:strVal val="#ppt_x"/>
                                          </p:val>
                                        </p:tav>
                                      </p:tavLst>
                                    </p:anim>
                                    <p:anim calcmode="lin" valueType="num">
                                      <p:cBhvr additive="base">
                                        <p:cTn id="36" dur="500" fill="hold"/>
                                        <p:tgtEl>
                                          <p:spTgt spid="13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anim calcmode="lin" valueType="num">
                                      <p:cBhvr additive="base">
                                        <p:cTn id="39" dur="500" fill="hold"/>
                                        <p:tgtEl>
                                          <p:spTgt spid="134"/>
                                        </p:tgtEl>
                                        <p:attrNameLst>
                                          <p:attrName>ppt_x</p:attrName>
                                        </p:attrNameLst>
                                      </p:cBhvr>
                                      <p:tavLst>
                                        <p:tav tm="0">
                                          <p:val>
                                            <p:strVal val="0-#ppt_w/2"/>
                                          </p:val>
                                        </p:tav>
                                        <p:tav tm="100000">
                                          <p:val>
                                            <p:strVal val="#ppt_x"/>
                                          </p:val>
                                        </p:tav>
                                      </p:tavLst>
                                    </p:anim>
                                    <p:anim calcmode="lin" valueType="num">
                                      <p:cBhvr additive="base">
                                        <p:cTn id="40" dur="500" fill="hold"/>
                                        <p:tgtEl>
                                          <p:spTgt spid="13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500" fill="hold"/>
                                        <p:tgtEl>
                                          <p:spTgt spid="135"/>
                                        </p:tgtEl>
                                        <p:attrNameLst>
                                          <p:attrName>ppt_x</p:attrName>
                                        </p:attrNameLst>
                                      </p:cBhvr>
                                      <p:tavLst>
                                        <p:tav tm="0">
                                          <p:val>
                                            <p:strVal val="0-#ppt_w/2"/>
                                          </p:val>
                                        </p:tav>
                                        <p:tav tm="100000">
                                          <p:val>
                                            <p:strVal val="#ppt_x"/>
                                          </p:val>
                                        </p:tav>
                                      </p:tavLst>
                                    </p:anim>
                                    <p:anim calcmode="lin" valueType="num">
                                      <p:cBhvr additive="base">
                                        <p:cTn id="44" dur="500" fill="hold"/>
                                        <p:tgtEl>
                                          <p:spTgt spid="13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anim calcmode="lin" valueType="num">
                                      <p:cBhvr additive="base">
                                        <p:cTn id="47" dur="500" fill="hold"/>
                                        <p:tgtEl>
                                          <p:spTgt spid="136"/>
                                        </p:tgtEl>
                                        <p:attrNameLst>
                                          <p:attrName>ppt_x</p:attrName>
                                        </p:attrNameLst>
                                      </p:cBhvr>
                                      <p:tavLst>
                                        <p:tav tm="0">
                                          <p:val>
                                            <p:strVal val="0-#ppt_w/2"/>
                                          </p:val>
                                        </p:tav>
                                        <p:tav tm="100000">
                                          <p:val>
                                            <p:strVal val="#ppt_x"/>
                                          </p:val>
                                        </p:tav>
                                      </p:tavLst>
                                    </p:anim>
                                    <p:anim calcmode="lin" valueType="num">
                                      <p:cBhvr additive="base">
                                        <p:cTn id="48" dur="500" fill="hold"/>
                                        <p:tgtEl>
                                          <p:spTgt spid="13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500" fill="hold"/>
                                        <p:tgtEl>
                                          <p:spTgt spid="137"/>
                                        </p:tgtEl>
                                        <p:attrNameLst>
                                          <p:attrName>ppt_x</p:attrName>
                                        </p:attrNameLst>
                                      </p:cBhvr>
                                      <p:tavLst>
                                        <p:tav tm="0">
                                          <p:val>
                                            <p:strVal val="0-#ppt_w/2"/>
                                          </p:val>
                                        </p:tav>
                                        <p:tav tm="100000">
                                          <p:val>
                                            <p:strVal val="#ppt_x"/>
                                          </p:val>
                                        </p:tav>
                                      </p:tavLst>
                                    </p:anim>
                                    <p:anim calcmode="lin" valueType="num">
                                      <p:cBhvr additive="base">
                                        <p:cTn id="52" dur="500" fill="hold"/>
                                        <p:tgtEl>
                                          <p:spTgt spid="13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38"/>
                                        </p:tgtEl>
                                        <p:attrNameLst>
                                          <p:attrName>style.visibility</p:attrName>
                                        </p:attrNameLst>
                                      </p:cBhvr>
                                      <p:to>
                                        <p:strVal val="visible"/>
                                      </p:to>
                                    </p:set>
                                    <p:anim calcmode="lin" valueType="num">
                                      <p:cBhvr additive="base">
                                        <p:cTn id="55" dur="500" fill="hold"/>
                                        <p:tgtEl>
                                          <p:spTgt spid="138"/>
                                        </p:tgtEl>
                                        <p:attrNameLst>
                                          <p:attrName>ppt_x</p:attrName>
                                        </p:attrNameLst>
                                      </p:cBhvr>
                                      <p:tavLst>
                                        <p:tav tm="0">
                                          <p:val>
                                            <p:strVal val="0-#ppt_w/2"/>
                                          </p:val>
                                        </p:tav>
                                        <p:tav tm="100000">
                                          <p:val>
                                            <p:strVal val="#ppt_x"/>
                                          </p:val>
                                        </p:tav>
                                      </p:tavLst>
                                    </p:anim>
                                    <p:anim calcmode="lin" valueType="num">
                                      <p:cBhvr additive="base">
                                        <p:cTn id="56" dur="500" fill="hold"/>
                                        <p:tgtEl>
                                          <p:spTgt spid="13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500" fill="hold"/>
                                        <p:tgtEl>
                                          <p:spTgt spid="139"/>
                                        </p:tgtEl>
                                        <p:attrNameLst>
                                          <p:attrName>ppt_x</p:attrName>
                                        </p:attrNameLst>
                                      </p:cBhvr>
                                      <p:tavLst>
                                        <p:tav tm="0">
                                          <p:val>
                                            <p:strVal val="0-#ppt_w/2"/>
                                          </p:val>
                                        </p:tav>
                                        <p:tav tm="100000">
                                          <p:val>
                                            <p:strVal val="#ppt_x"/>
                                          </p:val>
                                        </p:tav>
                                      </p:tavLst>
                                    </p:anim>
                                    <p:anim calcmode="lin" valueType="num">
                                      <p:cBhvr additive="base">
                                        <p:cTn id="60" dur="500" fill="hold"/>
                                        <p:tgtEl>
                                          <p:spTgt spid="13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40"/>
                                        </p:tgtEl>
                                        <p:attrNameLst>
                                          <p:attrName>style.visibility</p:attrName>
                                        </p:attrNameLst>
                                      </p:cBhvr>
                                      <p:to>
                                        <p:strVal val="visible"/>
                                      </p:to>
                                    </p:set>
                                    <p:anim calcmode="lin" valueType="num">
                                      <p:cBhvr additive="base">
                                        <p:cTn id="63" dur="500" fill="hold"/>
                                        <p:tgtEl>
                                          <p:spTgt spid="140"/>
                                        </p:tgtEl>
                                        <p:attrNameLst>
                                          <p:attrName>ppt_x</p:attrName>
                                        </p:attrNameLst>
                                      </p:cBhvr>
                                      <p:tavLst>
                                        <p:tav tm="0">
                                          <p:val>
                                            <p:strVal val="0-#ppt_w/2"/>
                                          </p:val>
                                        </p:tav>
                                        <p:tav tm="100000">
                                          <p:val>
                                            <p:strVal val="#ppt_x"/>
                                          </p:val>
                                        </p:tav>
                                      </p:tavLst>
                                    </p:anim>
                                    <p:anim calcmode="lin" valueType="num">
                                      <p:cBhvr additive="base">
                                        <p:cTn id="64" dur="500" fill="hold"/>
                                        <p:tgtEl>
                                          <p:spTgt spid="14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500" fill="hold"/>
                                        <p:tgtEl>
                                          <p:spTgt spid="141"/>
                                        </p:tgtEl>
                                        <p:attrNameLst>
                                          <p:attrName>ppt_x</p:attrName>
                                        </p:attrNameLst>
                                      </p:cBhvr>
                                      <p:tavLst>
                                        <p:tav tm="0">
                                          <p:val>
                                            <p:strVal val="0-#ppt_w/2"/>
                                          </p:val>
                                        </p:tav>
                                        <p:tav tm="100000">
                                          <p:val>
                                            <p:strVal val="#ppt_x"/>
                                          </p:val>
                                        </p:tav>
                                      </p:tavLst>
                                    </p:anim>
                                    <p:anim calcmode="lin" valueType="num">
                                      <p:cBhvr additive="base">
                                        <p:cTn id="68" dur="500" fill="hold"/>
                                        <p:tgtEl>
                                          <p:spTgt spid="14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142"/>
                                        </p:tgtEl>
                                        <p:attrNameLst>
                                          <p:attrName>style.visibility</p:attrName>
                                        </p:attrNameLst>
                                      </p:cBhvr>
                                      <p:to>
                                        <p:strVal val="visible"/>
                                      </p:to>
                                    </p:set>
                                    <p:anim calcmode="lin" valueType="num">
                                      <p:cBhvr additive="base">
                                        <p:cTn id="71" dur="500" fill="hold"/>
                                        <p:tgtEl>
                                          <p:spTgt spid="142"/>
                                        </p:tgtEl>
                                        <p:attrNameLst>
                                          <p:attrName>ppt_x</p:attrName>
                                        </p:attrNameLst>
                                      </p:cBhvr>
                                      <p:tavLst>
                                        <p:tav tm="0">
                                          <p:val>
                                            <p:strVal val="0-#ppt_w/2"/>
                                          </p:val>
                                        </p:tav>
                                        <p:tav tm="100000">
                                          <p:val>
                                            <p:strVal val="#ppt_x"/>
                                          </p:val>
                                        </p:tav>
                                      </p:tavLst>
                                    </p:anim>
                                    <p:anim calcmode="lin" valueType="num">
                                      <p:cBhvr additive="base">
                                        <p:cTn id="72" dur="500" fill="hold"/>
                                        <p:tgtEl>
                                          <p:spTgt spid="14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500" fill="hold"/>
                                        <p:tgtEl>
                                          <p:spTgt spid="143"/>
                                        </p:tgtEl>
                                        <p:attrNameLst>
                                          <p:attrName>ppt_x</p:attrName>
                                        </p:attrNameLst>
                                      </p:cBhvr>
                                      <p:tavLst>
                                        <p:tav tm="0">
                                          <p:val>
                                            <p:strVal val="0-#ppt_w/2"/>
                                          </p:val>
                                        </p:tav>
                                        <p:tav tm="100000">
                                          <p:val>
                                            <p:strVal val="#ppt_x"/>
                                          </p:val>
                                        </p:tav>
                                      </p:tavLst>
                                    </p:anim>
                                    <p:anim calcmode="lin" valueType="num">
                                      <p:cBhvr additive="base">
                                        <p:cTn id="76" dur="500" fill="hold"/>
                                        <p:tgtEl>
                                          <p:spTgt spid="14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 calcmode="lin" valueType="num">
                                      <p:cBhvr additive="base">
                                        <p:cTn id="79" dur="500" fill="hold"/>
                                        <p:tgtEl>
                                          <p:spTgt spid="144"/>
                                        </p:tgtEl>
                                        <p:attrNameLst>
                                          <p:attrName>ppt_x</p:attrName>
                                        </p:attrNameLst>
                                      </p:cBhvr>
                                      <p:tavLst>
                                        <p:tav tm="0">
                                          <p:val>
                                            <p:strVal val="0-#ppt_w/2"/>
                                          </p:val>
                                        </p:tav>
                                        <p:tav tm="100000">
                                          <p:val>
                                            <p:strVal val="#ppt_x"/>
                                          </p:val>
                                        </p:tav>
                                      </p:tavLst>
                                    </p:anim>
                                    <p:anim calcmode="lin" valueType="num">
                                      <p:cBhvr additive="base">
                                        <p:cTn id="80" dur="500" fill="hold"/>
                                        <p:tgtEl>
                                          <p:spTgt spid="14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45"/>
                                        </p:tgtEl>
                                        <p:attrNameLst>
                                          <p:attrName>style.visibility</p:attrName>
                                        </p:attrNameLst>
                                      </p:cBhvr>
                                      <p:to>
                                        <p:strVal val="visible"/>
                                      </p:to>
                                    </p:set>
                                    <p:anim calcmode="lin" valueType="num">
                                      <p:cBhvr additive="base">
                                        <p:cTn id="83" dur="500" fill="hold"/>
                                        <p:tgtEl>
                                          <p:spTgt spid="145"/>
                                        </p:tgtEl>
                                        <p:attrNameLst>
                                          <p:attrName>ppt_x</p:attrName>
                                        </p:attrNameLst>
                                      </p:cBhvr>
                                      <p:tavLst>
                                        <p:tav tm="0">
                                          <p:val>
                                            <p:strVal val="0-#ppt_w/2"/>
                                          </p:val>
                                        </p:tav>
                                        <p:tav tm="100000">
                                          <p:val>
                                            <p:strVal val="#ppt_x"/>
                                          </p:val>
                                        </p:tav>
                                      </p:tavLst>
                                    </p:anim>
                                    <p:anim calcmode="lin" valueType="num">
                                      <p:cBhvr additive="base">
                                        <p:cTn id="84" dur="500" fill="hold"/>
                                        <p:tgtEl>
                                          <p:spTgt spid="14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46"/>
                                        </p:tgtEl>
                                        <p:attrNameLst>
                                          <p:attrName>style.visibility</p:attrName>
                                        </p:attrNameLst>
                                      </p:cBhvr>
                                      <p:to>
                                        <p:strVal val="visible"/>
                                      </p:to>
                                    </p:set>
                                    <p:anim calcmode="lin" valueType="num">
                                      <p:cBhvr additive="base">
                                        <p:cTn id="87" dur="500" fill="hold"/>
                                        <p:tgtEl>
                                          <p:spTgt spid="146"/>
                                        </p:tgtEl>
                                        <p:attrNameLst>
                                          <p:attrName>ppt_x</p:attrName>
                                        </p:attrNameLst>
                                      </p:cBhvr>
                                      <p:tavLst>
                                        <p:tav tm="0">
                                          <p:val>
                                            <p:strVal val="0-#ppt_w/2"/>
                                          </p:val>
                                        </p:tav>
                                        <p:tav tm="100000">
                                          <p:val>
                                            <p:strVal val="#ppt_x"/>
                                          </p:val>
                                        </p:tav>
                                      </p:tavLst>
                                    </p:anim>
                                    <p:anim calcmode="lin" valueType="num">
                                      <p:cBhvr additive="base">
                                        <p:cTn id="88" dur="500" fill="hold"/>
                                        <p:tgtEl>
                                          <p:spTgt spid="14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47"/>
                                        </p:tgtEl>
                                        <p:attrNameLst>
                                          <p:attrName>style.visibility</p:attrName>
                                        </p:attrNameLst>
                                      </p:cBhvr>
                                      <p:to>
                                        <p:strVal val="visible"/>
                                      </p:to>
                                    </p:set>
                                    <p:anim calcmode="lin" valueType="num">
                                      <p:cBhvr additive="base">
                                        <p:cTn id="91" dur="500" fill="hold"/>
                                        <p:tgtEl>
                                          <p:spTgt spid="147"/>
                                        </p:tgtEl>
                                        <p:attrNameLst>
                                          <p:attrName>ppt_x</p:attrName>
                                        </p:attrNameLst>
                                      </p:cBhvr>
                                      <p:tavLst>
                                        <p:tav tm="0">
                                          <p:val>
                                            <p:strVal val="0-#ppt_w/2"/>
                                          </p:val>
                                        </p:tav>
                                        <p:tav tm="100000">
                                          <p:val>
                                            <p:strVal val="#ppt_x"/>
                                          </p:val>
                                        </p:tav>
                                      </p:tavLst>
                                    </p:anim>
                                    <p:anim calcmode="lin" valueType="num">
                                      <p:cBhvr additive="base">
                                        <p:cTn id="92" dur="500" fill="hold"/>
                                        <p:tgtEl>
                                          <p:spTgt spid="14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148"/>
                                        </p:tgtEl>
                                        <p:attrNameLst>
                                          <p:attrName>style.visibility</p:attrName>
                                        </p:attrNameLst>
                                      </p:cBhvr>
                                      <p:to>
                                        <p:strVal val="visible"/>
                                      </p:to>
                                    </p:set>
                                    <p:anim calcmode="lin" valueType="num">
                                      <p:cBhvr additive="base">
                                        <p:cTn id="95" dur="500" fill="hold"/>
                                        <p:tgtEl>
                                          <p:spTgt spid="148"/>
                                        </p:tgtEl>
                                        <p:attrNameLst>
                                          <p:attrName>ppt_x</p:attrName>
                                        </p:attrNameLst>
                                      </p:cBhvr>
                                      <p:tavLst>
                                        <p:tav tm="0">
                                          <p:val>
                                            <p:strVal val="0-#ppt_w/2"/>
                                          </p:val>
                                        </p:tav>
                                        <p:tav tm="100000">
                                          <p:val>
                                            <p:strVal val="#ppt_x"/>
                                          </p:val>
                                        </p:tav>
                                      </p:tavLst>
                                    </p:anim>
                                    <p:anim calcmode="lin" valueType="num">
                                      <p:cBhvr additive="base">
                                        <p:cTn id="96" dur="500" fill="hold"/>
                                        <p:tgtEl>
                                          <p:spTgt spid="14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149"/>
                                        </p:tgtEl>
                                        <p:attrNameLst>
                                          <p:attrName>style.visibility</p:attrName>
                                        </p:attrNameLst>
                                      </p:cBhvr>
                                      <p:to>
                                        <p:strVal val="visible"/>
                                      </p:to>
                                    </p:set>
                                    <p:anim calcmode="lin" valueType="num">
                                      <p:cBhvr additive="base">
                                        <p:cTn id="99" dur="500" fill="hold"/>
                                        <p:tgtEl>
                                          <p:spTgt spid="149"/>
                                        </p:tgtEl>
                                        <p:attrNameLst>
                                          <p:attrName>ppt_x</p:attrName>
                                        </p:attrNameLst>
                                      </p:cBhvr>
                                      <p:tavLst>
                                        <p:tav tm="0">
                                          <p:val>
                                            <p:strVal val="0-#ppt_w/2"/>
                                          </p:val>
                                        </p:tav>
                                        <p:tav tm="100000">
                                          <p:val>
                                            <p:strVal val="#ppt_x"/>
                                          </p:val>
                                        </p:tav>
                                      </p:tavLst>
                                    </p:anim>
                                    <p:anim calcmode="lin" valueType="num">
                                      <p:cBhvr additive="base">
                                        <p:cTn id="100" dur="500" fill="hold"/>
                                        <p:tgtEl>
                                          <p:spTgt spid="14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150"/>
                                        </p:tgtEl>
                                        <p:attrNameLst>
                                          <p:attrName>style.visibility</p:attrName>
                                        </p:attrNameLst>
                                      </p:cBhvr>
                                      <p:to>
                                        <p:strVal val="visible"/>
                                      </p:to>
                                    </p:set>
                                    <p:anim calcmode="lin" valueType="num">
                                      <p:cBhvr additive="base">
                                        <p:cTn id="103" dur="500" fill="hold"/>
                                        <p:tgtEl>
                                          <p:spTgt spid="150"/>
                                        </p:tgtEl>
                                        <p:attrNameLst>
                                          <p:attrName>ppt_x</p:attrName>
                                        </p:attrNameLst>
                                      </p:cBhvr>
                                      <p:tavLst>
                                        <p:tav tm="0">
                                          <p:val>
                                            <p:strVal val="0-#ppt_w/2"/>
                                          </p:val>
                                        </p:tav>
                                        <p:tav tm="100000">
                                          <p:val>
                                            <p:strVal val="#ppt_x"/>
                                          </p:val>
                                        </p:tav>
                                      </p:tavLst>
                                    </p:anim>
                                    <p:anim calcmode="lin" valueType="num">
                                      <p:cBhvr additive="base">
                                        <p:cTn id="104" dur="500" fill="hold"/>
                                        <p:tgtEl>
                                          <p:spTgt spid="15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151"/>
                                        </p:tgtEl>
                                        <p:attrNameLst>
                                          <p:attrName>style.visibility</p:attrName>
                                        </p:attrNameLst>
                                      </p:cBhvr>
                                      <p:to>
                                        <p:strVal val="visible"/>
                                      </p:to>
                                    </p:set>
                                    <p:anim calcmode="lin" valueType="num">
                                      <p:cBhvr additive="base">
                                        <p:cTn id="107" dur="500" fill="hold"/>
                                        <p:tgtEl>
                                          <p:spTgt spid="151"/>
                                        </p:tgtEl>
                                        <p:attrNameLst>
                                          <p:attrName>ppt_x</p:attrName>
                                        </p:attrNameLst>
                                      </p:cBhvr>
                                      <p:tavLst>
                                        <p:tav tm="0">
                                          <p:val>
                                            <p:strVal val="0-#ppt_w/2"/>
                                          </p:val>
                                        </p:tav>
                                        <p:tav tm="100000">
                                          <p:val>
                                            <p:strVal val="#ppt_x"/>
                                          </p:val>
                                        </p:tav>
                                      </p:tavLst>
                                    </p:anim>
                                    <p:anim calcmode="lin" valueType="num">
                                      <p:cBhvr additive="base">
                                        <p:cTn id="108" dur="500" fill="hold"/>
                                        <p:tgtEl>
                                          <p:spTgt spid="15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152"/>
                                        </p:tgtEl>
                                        <p:attrNameLst>
                                          <p:attrName>style.visibility</p:attrName>
                                        </p:attrNameLst>
                                      </p:cBhvr>
                                      <p:to>
                                        <p:strVal val="visible"/>
                                      </p:to>
                                    </p:set>
                                    <p:anim calcmode="lin" valueType="num">
                                      <p:cBhvr additive="base">
                                        <p:cTn id="111" dur="500" fill="hold"/>
                                        <p:tgtEl>
                                          <p:spTgt spid="152"/>
                                        </p:tgtEl>
                                        <p:attrNameLst>
                                          <p:attrName>ppt_x</p:attrName>
                                        </p:attrNameLst>
                                      </p:cBhvr>
                                      <p:tavLst>
                                        <p:tav tm="0">
                                          <p:val>
                                            <p:strVal val="0-#ppt_w/2"/>
                                          </p:val>
                                        </p:tav>
                                        <p:tav tm="100000">
                                          <p:val>
                                            <p:strVal val="#ppt_x"/>
                                          </p:val>
                                        </p:tav>
                                      </p:tavLst>
                                    </p:anim>
                                    <p:anim calcmode="lin" valueType="num">
                                      <p:cBhvr additive="base">
                                        <p:cTn id="112" dur="500" fill="hold"/>
                                        <p:tgtEl>
                                          <p:spTgt spid="15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153"/>
                                        </p:tgtEl>
                                        <p:attrNameLst>
                                          <p:attrName>style.visibility</p:attrName>
                                        </p:attrNameLst>
                                      </p:cBhvr>
                                      <p:to>
                                        <p:strVal val="visible"/>
                                      </p:to>
                                    </p:set>
                                    <p:anim calcmode="lin" valueType="num">
                                      <p:cBhvr additive="base">
                                        <p:cTn id="115" dur="500" fill="hold"/>
                                        <p:tgtEl>
                                          <p:spTgt spid="153"/>
                                        </p:tgtEl>
                                        <p:attrNameLst>
                                          <p:attrName>ppt_x</p:attrName>
                                        </p:attrNameLst>
                                      </p:cBhvr>
                                      <p:tavLst>
                                        <p:tav tm="0">
                                          <p:val>
                                            <p:strVal val="0-#ppt_w/2"/>
                                          </p:val>
                                        </p:tav>
                                        <p:tav tm="100000">
                                          <p:val>
                                            <p:strVal val="#ppt_x"/>
                                          </p:val>
                                        </p:tav>
                                      </p:tavLst>
                                    </p:anim>
                                    <p:anim calcmode="lin" valueType="num">
                                      <p:cBhvr additive="base">
                                        <p:cTn id="116" dur="500" fill="hold"/>
                                        <p:tgtEl>
                                          <p:spTgt spid="153"/>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154"/>
                                        </p:tgtEl>
                                        <p:attrNameLst>
                                          <p:attrName>style.visibility</p:attrName>
                                        </p:attrNameLst>
                                      </p:cBhvr>
                                      <p:to>
                                        <p:strVal val="visible"/>
                                      </p:to>
                                    </p:set>
                                    <p:anim calcmode="lin" valueType="num">
                                      <p:cBhvr additive="base">
                                        <p:cTn id="119" dur="500" fill="hold"/>
                                        <p:tgtEl>
                                          <p:spTgt spid="154"/>
                                        </p:tgtEl>
                                        <p:attrNameLst>
                                          <p:attrName>ppt_x</p:attrName>
                                        </p:attrNameLst>
                                      </p:cBhvr>
                                      <p:tavLst>
                                        <p:tav tm="0">
                                          <p:val>
                                            <p:strVal val="0-#ppt_w/2"/>
                                          </p:val>
                                        </p:tav>
                                        <p:tav tm="100000">
                                          <p:val>
                                            <p:strVal val="#ppt_x"/>
                                          </p:val>
                                        </p:tav>
                                      </p:tavLst>
                                    </p:anim>
                                    <p:anim calcmode="lin" valueType="num">
                                      <p:cBhvr additive="base">
                                        <p:cTn id="120" dur="500" fill="hold"/>
                                        <p:tgtEl>
                                          <p:spTgt spid="154"/>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155"/>
                                        </p:tgtEl>
                                        <p:attrNameLst>
                                          <p:attrName>style.visibility</p:attrName>
                                        </p:attrNameLst>
                                      </p:cBhvr>
                                      <p:to>
                                        <p:strVal val="visible"/>
                                      </p:to>
                                    </p:set>
                                    <p:anim calcmode="lin" valueType="num">
                                      <p:cBhvr additive="base">
                                        <p:cTn id="123" dur="500" fill="hold"/>
                                        <p:tgtEl>
                                          <p:spTgt spid="155"/>
                                        </p:tgtEl>
                                        <p:attrNameLst>
                                          <p:attrName>ppt_x</p:attrName>
                                        </p:attrNameLst>
                                      </p:cBhvr>
                                      <p:tavLst>
                                        <p:tav tm="0">
                                          <p:val>
                                            <p:strVal val="0-#ppt_w/2"/>
                                          </p:val>
                                        </p:tav>
                                        <p:tav tm="100000">
                                          <p:val>
                                            <p:strVal val="#ppt_x"/>
                                          </p:val>
                                        </p:tav>
                                      </p:tavLst>
                                    </p:anim>
                                    <p:anim calcmode="lin" valueType="num">
                                      <p:cBhvr additive="base">
                                        <p:cTn id="124" dur="500" fill="hold"/>
                                        <p:tgtEl>
                                          <p:spTgt spid="155"/>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156"/>
                                        </p:tgtEl>
                                        <p:attrNameLst>
                                          <p:attrName>style.visibility</p:attrName>
                                        </p:attrNameLst>
                                      </p:cBhvr>
                                      <p:to>
                                        <p:strVal val="visible"/>
                                      </p:to>
                                    </p:set>
                                    <p:anim calcmode="lin" valueType="num">
                                      <p:cBhvr additive="base">
                                        <p:cTn id="127" dur="500" fill="hold"/>
                                        <p:tgtEl>
                                          <p:spTgt spid="156"/>
                                        </p:tgtEl>
                                        <p:attrNameLst>
                                          <p:attrName>ppt_x</p:attrName>
                                        </p:attrNameLst>
                                      </p:cBhvr>
                                      <p:tavLst>
                                        <p:tav tm="0">
                                          <p:val>
                                            <p:strVal val="0-#ppt_w/2"/>
                                          </p:val>
                                        </p:tav>
                                        <p:tav tm="100000">
                                          <p:val>
                                            <p:strVal val="#ppt_x"/>
                                          </p:val>
                                        </p:tav>
                                      </p:tavLst>
                                    </p:anim>
                                    <p:anim calcmode="lin" valueType="num">
                                      <p:cBhvr additive="base">
                                        <p:cTn id="128" dur="500" fill="hold"/>
                                        <p:tgtEl>
                                          <p:spTgt spid="156"/>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157"/>
                                        </p:tgtEl>
                                        <p:attrNameLst>
                                          <p:attrName>style.visibility</p:attrName>
                                        </p:attrNameLst>
                                      </p:cBhvr>
                                      <p:to>
                                        <p:strVal val="visible"/>
                                      </p:to>
                                    </p:set>
                                    <p:anim calcmode="lin" valueType="num">
                                      <p:cBhvr additive="base">
                                        <p:cTn id="131" dur="500" fill="hold"/>
                                        <p:tgtEl>
                                          <p:spTgt spid="157"/>
                                        </p:tgtEl>
                                        <p:attrNameLst>
                                          <p:attrName>ppt_x</p:attrName>
                                        </p:attrNameLst>
                                      </p:cBhvr>
                                      <p:tavLst>
                                        <p:tav tm="0">
                                          <p:val>
                                            <p:strVal val="0-#ppt_w/2"/>
                                          </p:val>
                                        </p:tav>
                                        <p:tav tm="100000">
                                          <p:val>
                                            <p:strVal val="#ppt_x"/>
                                          </p:val>
                                        </p:tav>
                                      </p:tavLst>
                                    </p:anim>
                                    <p:anim calcmode="lin" valueType="num">
                                      <p:cBhvr additive="base">
                                        <p:cTn id="132" dur="500" fill="hold"/>
                                        <p:tgtEl>
                                          <p:spTgt spid="157"/>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158"/>
                                        </p:tgtEl>
                                        <p:attrNameLst>
                                          <p:attrName>style.visibility</p:attrName>
                                        </p:attrNameLst>
                                      </p:cBhvr>
                                      <p:to>
                                        <p:strVal val="visible"/>
                                      </p:to>
                                    </p:set>
                                    <p:anim calcmode="lin" valueType="num">
                                      <p:cBhvr additive="base">
                                        <p:cTn id="135" dur="500" fill="hold"/>
                                        <p:tgtEl>
                                          <p:spTgt spid="158"/>
                                        </p:tgtEl>
                                        <p:attrNameLst>
                                          <p:attrName>ppt_x</p:attrName>
                                        </p:attrNameLst>
                                      </p:cBhvr>
                                      <p:tavLst>
                                        <p:tav tm="0">
                                          <p:val>
                                            <p:strVal val="0-#ppt_w/2"/>
                                          </p:val>
                                        </p:tav>
                                        <p:tav tm="100000">
                                          <p:val>
                                            <p:strVal val="#ppt_x"/>
                                          </p:val>
                                        </p:tav>
                                      </p:tavLst>
                                    </p:anim>
                                    <p:anim calcmode="lin" valueType="num">
                                      <p:cBhvr additive="base">
                                        <p:cTn id="136" dur="500" fill="hold"/>
                                        <p:tgtEl>
                                          <p:spTgt spid="158"/>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0"/>
                                  </p:stCondLst>
                                  <p:childTnLst>
                                    <p:set>
                                      <p:cBhvr>
                                        <p:cTn id="138" dur="1" fill="hold">
                                          <p:stCondLst>
                                            <p:cond delay="0"/>
                                          </p:stCondLst>
                                        </p:cTn>
                                        <p:tgtEl>
                                          <p:spTgt spid="159"/>
                                        </p:tgtEl>
                                        <p:attrNameLst>
                                          <p:attrName>style.visibility</p:attrName>
                                        </p:attrNameLst>
                                      </p:cBhvr>
                                      <p:to>
                                        <p:strVal val="visible"/>
                                      </p:to>
                                    </p:set>
                                    <p:anim calcmode="lin" valueType="num">
                                      <p:cBhvr additive="base">
                                        <p:cTn id="139" dur="500" fill="hold"/>
                                        <p:tgtEl>
                                          <p:spTgt spid="159"/>
                                        </p:tgtEl>
                                        <p:attrNameLst>
                                          <p:attrName>ppt_x</p:attrName>
                                        </p:attrNameLst>
                                      </p:cBhvr>
                                      <p:tavLst>
                                        <p:tav tm="0">
                                          <p:val>
                                            <p:strVal val="0-#ppt_w/2"/>
                                          </p:val>
                                        </p:tav>
                                        <p:tav tm="100000">
                                          <p:val>
                                            <p:strVal val="#ppt_x"/>
                                          </p:val>
                                        </p:tav>
                                      </p:tavLst>
                                    </p:anim>
                                    <p:anim calcmode="lin" valueType="num">
                                      <p:cBhvr additive="base">
                                        <p:cTn id="140" dur="500" fill="hold"/>
                                        <p:tgtEl>
                                          <p:spTgt spid="159"/>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0"/>
                                  </p:stCondLst>
                                  <p:childTnLst>
                                    <p:set>
                                      <p:cBhvr>
                                        <p:cTn id="142" dur="1" fill="hold">
                                          <p:stCondLst>
                                            <p:cond delay="0"/>
                                          </p:stCondLst>
                                        </p:cTn>
                                        <p:tgtEl>
                                          <p:spTgt spid="160"/>
                                        </p:tgtEl>
                                        <p:attrNameLst>
                                          <p:attrName>style.visibility</p:attrName>
                                        </p:attrNameLst>
                                      </p:cBhvr>
                                      <p:to>
                                        <p:strVal val="visible"/>
                                      </p:to>
                                    </p:set>
                                    <p:anim calcmode="lin" valueType="num">
                                      <p:cBhvr additive="base">
                                        <p:cTn id="143" dur="500" fill="hold"/>
                                        <p:tgtEl>
                                          <p:spTgt spid="160"/>
                                        </p:tgtEl>
                                        <p:attrNameLst>
                                          <p:attrName>ppt_x</p:attrName>
                                        </p:attrNameLst>
                                      </p:cBhvr>
                                      <p:tavLst>
                                        <p:tav tm="0">
                                          <p:val>
                                            <p:strVal val="0-#ppt_w/2"/>
                                          </p:val>
                                        </p:tav>
                                        <p:tav tm="100000">
                                          <p:val>
                                            <p:strVal val="#ppt_x"/>
                                          </p:val>
                                        </p:tav>
                                      </p:tavLst>
                                    </p:anim>
                                    <p:anim calcmode="lin" valueType="num">
                                      <p:cBhvr additive="base">
                                        <p:cTn id="144" dur="500" fill="hold"/>
                                        <p:tgtEl>
                                          <p:spTgt spid="160"/>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0"/>
                                  </p:stCondLst>
                                  <p:childTnLst>
                                    <p:set>
                                      <p:cBhvr>
                                        <p:cTn id="146" dur="1" fill="hold">
                                          <p:stCondLst>
                                            <p:cond delay="0"/>
                                          </p:stCondLst>
                                        </p:cTn>
                                        <p:tgtEl>
                                          <p:spTgt spid="161"/>
                                        </p:tgtEl>
                                        <p:attrNameLst>
                                          <p:attrName>style.visibility</p:attrName>
                                        </p:attrNameLst>
                                      </p:cBhvr>
                                      <p:to>
                                        <p:strVal val="visible"/>
                                      </p:to>
                                    </p:set>
                                    <p:anim calcmode="lin" valueType="num">
                                      <p:cBhvr additive="base">
                                        <p:cTn id="147" dur="500" fill="hold"/>
                                        <p:tgtEl>
                                          <p:spTgt spid="161"/>
                                        </p:tgtEl>
                                        <p:attrNameLst>
                                          <p:attrName>ppt_x</p:attrName>
                                        </p:attrNameLst>
                                      </p:cBhvr>
                                      <p:tavLst>
                                        <p:tav tm="0">
                                          <p:val>
                                            <p:strVal val="0-#ppt_w/2"/>
                                          </p:val>
                                        </p:tav>
                                        <p:tav tm="100000">
                                          <p:val>
                                            <p:strVal val="#ppt_x"/>
                                          </p:val>
                                        </p:tav>
                                      </p:tavLst>
                                    </p:anim>
                                    <p:anim calcmode="lin" valueType="num">
                                      <p:cBhvr additive="base">
                                        <p:cTn id="148" dur="500" fill="hold"/>
                                        <p:tgtEl>
                                          <p:spTgt spid="161"/>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162"/>
                                        </p:tgtEl>
                                        <p:attrNameLst>
                                          <p:attrName>style.visibility</p:attrName>
                                        </p:attrNameLst>
                                      </p:cBhvr>
                                      <p:to>
                                        <p:strVal val="visible"/>
                                      </p:to>
                                    </p:set>
                                    <p:anim calcmode="lin" valueType="num">
                                      <p:cBhvr additive="base">
                                        <p:cTn id="151" dur="500" fill="hold"/>
                                        <p:tgtEl>
                                          <p:spTgt spid="162"/>
                                        </p:tgtEl>
                                        <p:attrNameLst>
                                          <p:attrName>ppt_x</p:attrName>
                                        </p:attrNameLst>
                                      </p:cBhvr>
                                      <p:tavLst>
                                        <p:tav tm="0">
                                          <p:val>
                                            <p:strVal val="0-#ppt_w/2"/>
                                          </p:val>
                                        </p:tav>
                                        <p:tav tm="100000">
                                          <p:val>
                                            <p:strVal val="#ppt_x"/>
                                          </p:val>
                                        </p:tav>
                                      </p:tavLst>
                                    </p:anim>
                                    <p:anim calcmode="lin" valueType="num">
                                      <p:cBhvr additive="base">
                                        <p:cTn id="152" dur="500" fill="hold"/>
                                        <p:tgtEl>
                                          <p:spTgt spid="162"/>
                                        </p:tgtEl>
                                        <p:attrNameLst>
                                          <p:attrName>ppt_y</p:attrName>
                                        </p:attrNameLst>
                                      </p:cBhvr>
                                      <p:tavLst>
                                        <p:tav tm="0">
                                          <p:val>
                                            <p:strVal val="#ppt_y"/>
                                          </p:val>
                                        </p:tav>
                                        <p:tav tm="100000">
                                          <p:val>
                                            <p:strVal val="#ppt_y"/>
                                          </p:val>
                                        </p:tav>
                                      </p:tavLst>
                                    </p:anim>
                                  </p:childTnLst>
                                </p:cTn>
                              </p:par>
                              <p:par>
                                <p:cTn id="153" presetID="2" presetClass="entr" presetSubtype="8" fill="hold" grpId="0" nodeType="withEffect">
                                  <p:stCondLst>
                                    <p:cond delay="0"/>
                                  </p:stCondLst>
                                  <p:childTnLst>
                                    <p:set>
                                      <p:cBhvr>
                                        <p:cTn id="154" dur="1" fill="hold">
                                          <p:stCondLst>
                                            <p:cond delay="0"/>
                                          </p:stCondLst>
                                        </p:cTn>
                                        <p:tgtEl>
                                          <p:spTgt spid="163"/>
                                        </p:tgtEl>
                                        <p:attrNameLst>
                                          <p:attrName>style.visibility</p:attrName>
                                        </p:attrNameLst>
                                      </p:cBhvr>
                                      <p:to>
                                        <p:strVal val="visible"/>
                                      </p:to>
                                    </p:set>
                                    <p:anim calcmode="lin" valueType="num">
                                      <p:cBhvr additive="base">
                                        <p:cTn id="155" dur="500" fill="hold"/>
                                        <p:tgtEl>
                                          <p:spTgt spid="163"/>
                                        </p:tgtEl>
                                        <p:attrNameLst>
                                          <p:attrName>ppt_x</p:attrName>
                                        </p:attrNameLst>
                                      </p:cBhvr>
                                      <p:tavLst>
                                        <p:tav tm="0">
                                          <p:val>
                                            <p:strVal val="0-#ppt_w/2"/>
                                          </p:val>
                                        </p:tav>
                                        <p:tav tm="100000">
                                          <p:val>
                                            <p:strVal val="#ppt_x"/>
                                          </p:val>
                                        </p:tav>
                                      </p:tavLst>
                                    </p:anim>
                                    <p:anim calcmode="lin" valueType="num">
                                      <p:cBhvr additive="base">
                                        <p:cTn id="156" dur="500" fill="hold"/>
                                        <p:tgtEl>
                                          <p:spTgt spid="163"/>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0"/>
                                  </p:stCondLst>
                                  <p:childTnLst>
                                    <p:set>
                                      <p:cBhvr>
                                        <p:cTn id="158" dur="1" fill="hold">
                                          <p:stCondLst>
                                            <p:cond delay="0"/>
                                          </p:stCondLst>
                                        </p:cTn>
                                        <p:tgtEl>
                                          <p:spTgt spid="164"/>
                                        </p:tgtEl>
                                        <p:attrNameLst>
                                          <p:attrName>style.visibility</p:attrName>
                                        </p:attrNameLst>
                                      </p:cBhvr>
                                      <p:to>
                                        <p:strVal val="visible"/>
                                      </p:to>
                                    </p:set>
                                    <p:anim calcmode="lin" valueType="num">
                                      <p:cBhvr additive="base">
                                        <p:cTn id="159" dur="500" fill="hold"/>
                                        <p:tgtEl>
                                          <p:spTgt spid="164"/>
                                        </p:tgtEl>
                                        <p:attrNameLst>
                                          <p:attrName>ppt_x</p:attrName>
                                        </p:attrNameLst>
                                      </p:cBhvr>
                                      <p:tavLst>
                                        <p:tav tm="0">
                                          <p:val>
                                            <p:strVal val="0-#ppt_w/2"/>
                                          </p:val>
                                        </p:tav>
                                        <p:tav tm="100000">
                                          <p:val>
                                            <p:strVal val="#ppt_x"/>
                                          </p:val>
                                        </p:tav>
                                      </p:tavLst>
                                    </p:anim>
                                    <p:anim calcmode="lin" valueType="num">
                                      <p:cBhvr additive="base">
                                        <p:cTn id="160" dur="500" fill="hold"/>
                                        <p:tgtEl>
                                          <p:spTgt spid="164"/>
                                        </p:tgtEl>
                                        <p:attrNameLst>
                                          <p:attrName>ppt_y</p:attrName>
                                        </p:attrNameLst>
                                      </p:cBhvr>
                                      <p:tavLst>
                                        <p:tav tm="0">
                                          <p:val>
                                            <p:strVal val="#ppt_y"/>
                                          </p:val>
                                        </p:tav>
                                        <p:tav tm="100000">
                                          <p:val>
                                            <p:strVal val="#ppt_y"/>
                                          </p:val>
                                        </p:tav>
                                      </p:tavLst>
                                    </p:anim>
                                  </p:childTnLst>
                                </p:cTn>
                              </p:par>
                              <p:par>
                                <p:cTn id="161" presetID="2" presetClass="entr" presetSubtype="8" fill="hold" grpId="0" nodeType="withEffect">
                                  <p:stCondLst>
                                    <p:cond delay="0"/>
                                  </p:stCondLst>
                                  <p:childTnLst>
                                    <p:set>
                                      <p:cBhvr>
                                        <p:cTn id="162" dur="1" fill="hold">
                                          <p:stCondLst>
                                            <p:cond delay="0"/>
                                          </p:stCondLst>
                                        </p:cTn>
                                        <p:tgtEl>
                                          <p:spTgt spid="165"/>
                                        </p:tgtEl>
                                        <p:attrNameLst>
                                          <p:attrName>style.visibility</p:attrName>
                                        </p:attrNameLst>
                                      </p:cBhvr>
                                      <p:to>
                                        <p:strVal val="visible"/>
                                      </p:to>
                                    </p:set>
                                    <p:anim calcmode="lin" valueType="num">
                                      <p:cBhvr additive="base">
                                        <p:cTn id="163" dur="500" fill="hold"/>
                                        <p:tgtEl>
                                          <p:spTgt spid="165"/>
                                        </p:tgtEl>
                                        <p:attrNameLst>
                                          <p:attrName>ppt_x</p:attrName>
                                        </p:attrNameLst>
                                      </p:cBhvr>
                                      <p:tavLst>
                                        <p:tav tm="0">
                                          <p:val>
                                            <p:strVal val="0-#ppt_w/2"/>
                                          </p:val>
                                        </p:tav>
                                        <p:tav tm="100000">
                                          <p:val>
                                            <p:strVal val="#ppt_x"/>
                                          </p:val>
                                        </p:tav>
                                      </p:tavLst>
                                    </p:anim>
                                    <p:anim calcmode="lin" valueType="num">
                                      <p:cBhvr additive="base">
                                        <p:cTn id="164" dur="500" fill="hold"/>
                                        <p:tgtEl>
                                          <p:spTgt spid="165"/>
                                        </p:tgtEl>
                                        <p:attrNameLst>
                                          <p:attrName>ppt_y</p:attrName>
                                        </p:attrNameLst>
                                      </p:cBhvr>
                                      <p:tavLst>
                                        <p:tav tm="0">
                                          <p:val>
                                            <p:strVal val="#ppt_y"/>
                                          </p:val>
                                        </p:tav>
                                        <p:tav tm="100000">
                                          <p:val>
                                            <p:strVal val="#ppt_y"/>
                                          </p:val>
                                        </p:tav>
                                      </p:tavLst>
                                    </p:anim>
                                  </p:childTnLst>
                                </p:cTn>
                              </p:par>
                              <p:par>
                                <p:cTn id="165" presetID="2" presetClass="entr" presetSubtype="8" fill="hold" grpId="0" nodeType="withEffect">
                                  <p:stCondLst>
                                    <p:cond delay="0"/>
                                  </p:stCondLst>
                                  <p:childTnLst>
                                    <p:set>
                                      <p:cBhvr>
                                        <p:cTn id="166" dur="1" fill="hold">
                                          <p:stCondLst>
                                            <p:cond delay="0"/>
                                          </p:stCondLst>
                                        </p:cTn>
                                        <p:tgtEl>
                                          <p:spTgt spid="166"/>
                                        </p:tgtEl>
                                        <p:attrNameLst>
                                          <p:attrName>style.visibility</p:attrName>
                                        </p:attrNameLst>
                                      </p:cBhvr>
                                      <p:to>
                                        <p:strVal val="visible"/>
                                      </p:to>
                                    </p:set>
                                    <p:anim calcmode="lin" valueType="num">
                                      <p:cBhvr additive="base">
                                        <p:cTn id="167" dur="500" fill="hold"/>
                                        <p:tgtEl>
                                          <p:spTgt spid="166"/>
                                        </p:tgtEl>
                                        <p:attrNameLst>
                                          <p:attrName>ppt_x</p:attrName>
                                        </p:attrNameLst>
                                      </p:cBhvr>
                                      <p:tavLst>
                                        <p:tav tm="0">
                                          <p:val>
                                            <p:strVal val="0-#ppt_w/2"/>
                                          </p:val>
                                        </p:tav>
                                        <p:tav tm="100000">
                                          <p:val>
                                            <p:strVal val="#ppt_x"/>
                                          </p:val>
                                        </p:tav>
                                      </p:tavLst>
                                    </p:anim>
                                    <p:anim calcmode="lin" valueType="num">
                                      <p:cBhvr additive="base">
                                        <p:cTn id="168" dur="500" fill="hold"/>
                                        <p:tgtEl>
                                          <p:spTgt spid="166"/>
                                        </p:tgtEl>
                                        <p:attrNameLst>
                                          <p:attrName>ppt_y</p:attrName>
                                        </p:attrNameLst>
                                      </p:cBhvr>
                                      <p:tavLst>
                                        <p:tav tm="0">
                                          <p:val>
                                            <p:strVal val="#ppt_y"/>
                                          </p:val>
                                        </p:tav>
                                        <p:tav tm="100000">
                                          <p:val>
                                            <p:strVal val="#ppt_y"/>
                                          </p:val>
                                        </p:tav>
                                      </p:tavLst>
                                    </p:anim>
                                  </p:childTnLst>
                                </p:cTn>
                              </p:par>
                              <p:par>
                                <p:cTn id="169" presetID="2" presetClass="entr" presetSubtype="8" fill="hold" grpId="0" nodeType="withEffect">
                                  <p:stCondLst>
                                    <p:cond delay="0"/>
                                  </p:stCondLst>
                                  <p:childTnLst>
                                    <p:set>
                                      <p:cBhvr>
                                        <p:cTn id="170" dur="1" fill="hold">
                                          <p:stCondLst>
                                            <p:cond delay="0"/>
                                          </p:stCondLst>
                                        </p:cTn>
                                        <p:tgtEl>
                                          <p:spTgt spid="167"/>
                                        </p:tgtEl>
                                        <p:attrNameLst>
                                          <p:attrName>style.visibility</p:attrName>
                                        </p:attrNameLst>
                                      </p:cBhvr>
                                      <p:to>
                                        <p:strVal val="visible"/>
                                      </p:to>
                                    </p:set>
                                    <p:anim calcmode="lin" valueType="num">
                                      <p:cBhvr additive="base">
                                        <p:cTn id="171" dur="500" fill="hold"/>
                                        <p:tgtEl>
                                          <p:spTgt spid="167"/>
                                        </p:tgtEl>
                                        <p:attrNameLst>
                                          <p:attrName>ppt_x</p:attrName>
                                        </p:attrNameLst>
                                      </p:cBhvr>
                                      <p:tavLst>
                                        <p:tav tm="0">
                                          <p:val>
                                            <p:strVal val="0-#ppt_w/2"/>
                                          </p:val>
                                        </p:tav>
                                        <p:tav tm="100000">
                                          <p:val>
                                            <p:strVal val="#ppt_x"/>
                                          </p:val>
                                        </p:tav>
                                      </p:tavLst>
                                    </p:anim>
                                    <p:anim calcmode="lin" valueType="num">
                                      <p:cBhvr additive="base">
                                        <p:cTn id="172" dur="500" fill="hold"/>
                                        <p:tgtEl>
                                          <p:spTgt spid="167"/>
                                        </p:tgtEl>
                                        <p:attrNameLst>
                                          <p:attrName>ppt_y</p:attrName>
                                        </p:attrNameLst>
                                      </p:cBhvr>
                                      <p:tavLst>
                                        <p:tav tm="0">
                                          <p:val>
                                            <p:strVal val="#ppt_y"/>
                                          </p:val>
                                        </p:tav>
                                        <p:tav tm="100000">
                                          <p:val>
                                            <p:strVal val="#ppt_y"/>
                                          </p:val>
                                        </p:tav>
                                      </p:tavLst>
                                    </p:anim>
                                  </p:childTnLst>
                                </p:cTn>
                              </p:par>
                              <p:par>
                                <p:cTn id="173" presetID="2" presetClass="entr" presetSubtype="8" fill="hold" grpId="0" nodeType="withEffect">
                                  <p:stCondLst>
                                    <p:cond delay="0"/>
                                  </p:stCondLst>
                                  <p:childTnLst>
                                    <p:set>
                                      <p:cBhvr>
                                        <p:cTn id="174" dur="1" fill="hold">
                                          <p:stCondLst>
                                            <p:cond delay="0"/>
                                          </p:stCondLst>
                                        </p:cTn>
                                        <p:tgtEl>
                                          <p:spTgt spid="168"/>
                                        </p:tgtEl>
                                        <p:attrNameLst>
                                          <p:attrName>style.visibility</p:attrName>
                                        </p:attrNameLst>
                                      </p:cBhvr>
                                      <p:to>
                                        <p:strVal val="visible"/>
                                      </p:to>
                                    </p:set>
                                    <p:anim calcmode="lin" valueType="num">
                                      <p:cBhvr additive="base">
                                        <p:cTn id="175" dur="500" fill="hold"/>
                                        <p:tgtEl>
                                          <p:spTgt spid="168"/>
                                        </p:tgtEl>
                                        <p:attrNameLst>
                                          <p:attrName>ppt_x</p:attrName>
                                        </p:attrNameLst>
                                      </p:cBhvr>
                                      <p:tavLst>
                                        <p:tav tm="0">
                                          <p:val>
                                            <p:strVal val="0-#ppt_w/2"/>
                                          </p:val>
                                        </p:tav>
                                        <p:tav tm="100000">
                                          <p:val>
                                            <p:strVal val="#ppt_x"/>
                                          </p:val>
                                        </p:tav>
                                      </p:tavLst>
                                    </p:anim>
                                    <p:anim calcmode="lin" valueType="num">
                                      <p:cBhvr additive="base">
                                        <p:cTn id="176" dur="500" fill="hold"/>
                                        <p:tgtEl>
                                          <p:spTgt spid="168"/>
                                        </p:tgtEl>
                                        <p:attrNameLst>
                                          <p:attrName>ppt_y</p:attrName>
                                        </p:attrNameLst>
                                      </p:cBhvr>
                                      <p:tavLst>
                                        <p:tav tm="0">
                                          <p:val>
                                            <p:strVal val="#ppt_y"/>
                                          </p:val>
                                        </p:tav>
                                        <p:tav tm="100000">
                                          <p:val>
                                            <p:strVal val="#ppt_y"/>
                                          </p:val>
                                        </p:tav>
                                      </p:tavLst>
                                    </p:anim>
                                  </p:childTnLst>
                                </p:cTn>
                              </p:par>
                              <p:par>
                                <p:cTn id="177" presetID="2" presetClass="entr" presetSubtype="8" fill="hold" grpId="0" nodeType="withEffect">
                                  <p:stCondLst>
                                    <p:cond delay="0"/>
                                  </p:stCondLst>
                                  <p:childTnLst>
                                    <p:set>
                                      <p:cBhvr>
                                        <p:cTn id="178" dur="1" fill="hold">
                                          <p:stCondLst>
                                            <p:cond delay="0"/>
                                          </p:stCondLst>
                                        </p:cTn>
                                        <p:tgtEl>
                                          <p:spTgt spid="169"/>
                                        </p:tgtEl>
                                        <p:attrNameLst>
                                          <p:attrName>style.visibility</p:attrName>
                                        </p:attrNameLst>
                                      </p:cBhvr>
                                      <p:to>
                                        <p:strVal val="visible"/>
                                      </p:to>
                                    </p:set>
                                    <p:anim calcmode="lin" valueType="num">
                                      <p:cBhvr additive="base">
                                        <p:cTn id="179" dur="500" fill="hold"/>
                                        <p:tgtEl>
                                          <p:spTgt spid="169"/>
                                        </p:tgtEl>
                                        <p:attrNameLst>
                                          <p:attrName>ppt_x</p:attrName>
                                        </p:attrNameLst>
                                      </p:cBhvr>
                                      <p:tavLst>
                                        <p:tav tm="0">
                                          <p:val>
                                            <p:strVal val="0-#ppt_w/2"/>
                                          </p:val>
                                        </p:tav>
                                        <p:tav tm="100000">
                                          <p:val>
                                            <p:strVal val="#ppt_x"/>
                                          </p:val>
                                        </p:tav>
                                      </p:tavLst>
                                    </p:anim>
                                    <p:anim calcmode="lin" valueType="num">
                                      <p:cBhvr additive="base">
                                        <p:cTn id="180" dur="500" fill="hold"/>
                                        <p:tgtEl>
                                          <p:spTgt spid="169"/>
                                        </p:tgtEl>
                                        <p:attrNameLst>
                                          <p:attrName>ppt_y</p:attrName>
                                        </p:attrNameLst>
                                      </p:cBhvr>
                                      <p:tavLst>
                                        <p:tav tm="0">
                                          <p:val>
                                            <p:strVal val="#ppt_y"/>
                                          </p:val>
                                        </p:tav>
                                        <p:tav tm="100000">
                                          <p:val>
                                            <p:strVal val="#ppt_y"/>
                                          </p:val>
                                        </p:tav>
                                      </p:tavLst>
                                    </p:anim>
                                  </p:childTnLst>
                                </p:cTn>
                              </p:par>
                              <p:par>
                                <p:cTn id="181" presetID="2" presetClass="entr" presetSubtype="8" fill="hold" grpId="0" nodeType="withEffect">
                                  <p:stCondLst>
                                    <p:cond delay="0"/>
                                  </p:stCondLst>
                                  <p:childTnLst>
                                    <p:set>
                                      <p:cBhvr>
                                        <p:cTn id="182" dur="1" fill="hold">
                                          <p:stCondLst>
                                            <p:cond delay="0"/>
                                          </p:stCondLst>
                                        </p:cTn>
                                        <p:tgtEl>
                                          <p:spTgt spid="170"/>
                                        </p:tgtEl>
                                        <p:attrNameLst>
                                          <p:attrName>style.visibility</p:attrName>
                                        </p:attrNameLst>
                                      </p:cBhvr>
                                      <p:to>
                                        <p:strVal val="visible"/>
                                      </p:to>
                                    </p:set>
                                    <p:anim calcmode="lin" valueType="num">
                                      <p:cBhvr additive="base">
                                        <p:cTn id="183" dur="500" fill="hold"/>
                                        <p:tgtEl>
                                          <p:spTgt spid="170"/>
                                        </p:tgtEl>
                                        <p:attrNameLst>
                                          <p:attrName>ppt_x</p:attrName>
                                        </p:attrNameLst>
                                      </p:cBhvr>
                                      <p:tavLst>
                                        <p:tav tm="0">
                                          <p:val>
                                            <p:strVal val="0-#ppt_w/2"/>
                                          </p:val>
                                        </p:tav>
                                        <p:tav tm="100000">
                                          <p:val>
                                            <p:strVal val="#ppt_x"/>
                                          </p:val>
                                        </p:tav>
                                      </p:tavLst>
                                    </p:anim>
                                    <p:anim calcmode="lin" valueType="num">
                                      <p:cBhvr additive="base">
                                        <p:cTn id="184" dur="500" fill="hold"/>
                                        <p:tgtEl>
                                          <p:spTgt spid="170"/>
                                        </p:tgtEl>
                                        <p:attrNameLst>
                                          <p:attrName>ppt_y</p:attrName>
                                        </p:attrNameLst>
                                      </p:cBhvr>
                                      <p:tavLst>
                                        <p:tav tm="0">
                                          <p:val>
                                            <p:strVal val="#ppt_y"/>
                                          </p:val>
                                        </p:tav>
                                        <p:tav tm="100000">
                                          <p:val>
                                            <p:strVal val="#ppt_y"/>
                                          </p:val>
                                        </p:tav>
                                      </p:tavLst>
                                    </p:anim>
                                  </p:childTnLst>
                                </p:cTn>
                              </p:par>
                              <p:par>
                                <p:cTn id="185" presetID="2" presetClass="entr" presetSubtype="8" fill="hold" nodeType="withEffect">
                                  <p:stCondLst>
                                    <p:cond delay="0"/>
                                  </p:stCondLst>
                                  <p:childTnLst>
                                    <p:set>
                                      <p:cBhvr>
                                        <p:cTn id="186" dur="1" fill="hold">
                                          <p:stCondLst>
                                            <p:cond delay="0"/>
                                          </p:stCondLst>
                                        </p:cTn>
                                        <p:tgtEl>
                                          <p:spTgt spid="171"/>
                                        </p:tgtEl>
                                        <p:attrNameLst>
                                          <p:attrName>style.visibility</p:attrName>
                                        </p:attrNameLst>
                                      </p:cBhvr>
                                      <p:to>
                                        <p:strVal val="visible"/>
                                      </p:to>
                                    </p:set>
                                    <p:anim calcmode="lin" valueType="num">
                                      <p:cBhvr additive="base">
                                        <p:cTn id="187" dur="500" fill="hold"/>
                                        <p:tgtEl>
                                          <p:spTgt spid="171"/>
                                        </p:tgtEl>
                                        <p:attrNameLst>
                                          <p:attrName>ppt_x</p:attrName>
                                        </p:attrNameLst>
                                      </p:cBhvr>
                                      <p:tavLst>
                                        <p:tav tm="0">
                                          <p:val>
                                            <p:strVal val="0-#ppt_w/2"/>
                                          </p:val>
                                        </p:tav>
                                        <p:tav tm="100000">
                                          <p:val>
                                            <p:strVal val="#ppt_x"/>
                                          </p:val>
                                        </p:tav>
                                      </p:tavLst>
                                    </p:anim>
                                    <p:anim calcmode="lin" valueType="num">
                                      <p:cBhvr additive="base">
                                        <p:cTn id="188" dur="500" fill="hold"/>
                                        <p:tgtEl>
                                          <p:spTgt spid="171"/>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0"/>
                                  </p:stCondLst>
                                  <p:childTnLst>
                                    <p:set>
                                      <p:cBhvr>
                                        <p:cTn id="190" dur="1" fill="hold">
                                          <p:stCondLst>
                                            <p:cond delay="0"/>
                                          </p:stCondLst>
                                        </p:cTn>
                                        <p:tgtEl>
                                          <p:spTgt spid="174"/>
                                        </p:tgtEl>
                                        <p:attrNameLst>
                                          <p:attrName>style.visibility</p:attrName>
                                        </p:attrNameLst>
                                      </p:cBhvr>
                                      <p:to>
                                        <p:strVal val="visible"/>
                                      </p:to>
                                    </p:set>
                                    <p:anim calcmode="lin" valueType="num">
                                      <p:cBhvr additive="base">
                                        <p:cTn id="191" dur="500" fill="hold"/>
                                        <p:tgtEl>
                                          <p:spTgt spid="174"/>
                                        </p:tgtEl>
                                        <p:attrNameLst>
                                          <p:attrName>ppt_x</p:attrName>
                                        </p:attrNameLst>
                                      </p:cBhvr>
                                      <p:tavLst>
                                        <p:tav tm="0">
                                          <p:val>
                                            <p:strVal val="0-#ppt_w/2"/>
                                          </p:val>
                                        </p:tav>
                                        <p:tav tm="100000">
                                          <p:val>
                                            <p:strVal val="#ppt_x"/>
                                          </p:val>
                                        </p:tav>
                                      </p:tavLst>
                                    </p:anim>
                                    <p:anim calcmode="lin" valueType="num">
                                      <p:cBhvr additive="base">
                                        <p:cTn id="192" dur="500" fill="hold"/>
                                        <p:tgtEl>
                                          <p:spTgt spid="174"/>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0"/>
                                  </p:stCondLst>
                                  <p:childTnLst>
                                    <p:set>
                                      <p:cBhvr>
                                        <p:cTn id="194" dur="1" fill="hold">
                                          <p:stCondLst>
                                            <p:cond delay="0"/>
                                          </p:stCondLst>
                                        </p:cTn>
                                        <p:tgtEl>
                                          <p:spTgt spid="175"/>
                                        </p:tgtEl>
                                        <p:attrNameLst>
                                          <p:attrName>style.visibility</p:attrName>
                                        </p:attrNameLst>
                                      </p:cBhvr>
                                      <p:to>
                                        <p:strVal val="visible"/>
                                      </p:to>
                                    </p:set>
                                    <p:anim calcmode="lin" valueType="num">
                                      <p:cBhvr additive="base">
                                        <p:cTn id="195" dur="500" fill="hold"/>
                                        <p:tgtEl>
                                          <p:spTgt spid="175"/>
                                        </p:tgtEl>
                                        <p:attrNameLst>
                                          <p:attrName>ppt_x</p:attrName>
                                        </p:attrNameLst>
                                      </p:cBhvr>
                                      <p:tavLst>
                                        <p:tav tm="0">
                                          <p:val>
                                            <p:strVal val="0-#ppt_w/2"/>
                                          </p:val>
                                        </p:tav>
                                        <p:tav tm="100000">
                                          <p:val>
                                            <p:strVal val="#ppt_x"/>
                                          </p:val>
                                        </p:tav>
                                      </p:tavLst>
                                    </p:anim>
                                    <p:anim calcmode="lin" valueType="num">
                                      <p:cBhvr additive="base">
                                        <p:cTn id="196" dur="500" fill="hold"/>
                                        <p:tgtEl>
                                          <p:spTgt spid="175"/>
                                        </p:tgtEl>
                                        <p:attrNameLst>
                                          <p:attrName>ppt_y</p:attrName>
                                        </p:attrNameLst>
                                      </p:cBhvr>
                                      <p:tavLst>
                                        <p:tav tm="0">
                                          <p:val>
                                            <p:strVal val="#ppt_y"/>
                                          </p:val>
                                        </p:tav>
                                        <p:tav tm="100000">
                                          <p:val>
                                            <p:strVal val="#ppt_y"/>
                                          </p:val>
                                        </p:tav>
                                      </p:tavLst>
                                    </p:anim>
                                  </p:childTnLst>
                                </p:cTn>
                              </p:par>
                              <p:par>
                                <p:cTn id="197" presetID="2" presetClass="entr" presetSubtype="8" fill="hold" grpId="0" nodeType="withEffect">
                                  <p:stCondLst>
                                    <p:cond delay="0"/>
                                  </p:stCondLst>
                                  <p:childTnLst>
                                    <p:set>
                                      <p:cBhvr>
                                        <p:cTn id="198" dur="1" fill="hold">
                                          <p:stCondLst>
                                            <p:cond delay="0"/>
                                          </p:stCondLst>
                                        </p:cTn>
                                        <p:tgtEl>
                                          <p:spTgt spid="176"/>
                                        </p:tgtEl>
                                        <p:attrNameLst>
                                          <p:attrName>style.visibility</p:attrName>
                                        </p:attrNameLst>
                                      </p:cBhvr>
                                      <p:to>
                                        <p:strVal val="visible"/>
                                      </p:to>
                                    </p:set>
                                    <p:anim calcmode="lin" valueType="num">
                                      <p:cBhvr additive="base">
                                        <p:cTn id="199" dur="500" fill="hold"/>
                                        <p:tgtEl>
                                          <p:spTgt spid="176"/>
                                        </p:tgtEl>
                                        <p:attrNameLst>
                                          <p:attrName>ppt_x</p:attrName>
                                        </p:attrNameLst>
                                      </p:cBhvr>
                                      <p:tavLst>
                                        <p:tav tm="0">
                                          <p:val>
                                            <p:strVal val="0-#ppt_w/2"/>
                                          </p:val>
                                        </p:tav>
                                        <p:tav tm="100000">
                                          <p:val>
                                            <p:strVal val="#ppt_x"/>
                                          </p:val>
                                        </p:tav>
                                      </p:tavLst>
                                    </p:anim>
                                    <p:anim calcmode="lin" valueType="num">
                                      <p:cBhvr additive="base">
                                        <p:cTn id="200" dur="500" fill="hold"/>
                                        <p:tgtEl>
                                          <p:spTgt spid="176"/>
                                        </p:tgtEl>
                                        <p:attrNameLst>
                                          <p:attrName>ppt_y</p:attrName>
                                        </p:attrNameLst>
                                      </p:cBhvr>
                                      <p:tavLst>
                                        <p:tav tm="0">
                                          <p:val>
                                            <p:strVal val="#ppt_y"/>
                                          </p:val>
                                        </p:tav>
                                        <p:tav tm="100000">
                                          <p:val>
                                            <p:strVal val="#ppt_y"/>
                                          </p:val>
                                        </p:tav>
                                      </p:tavLst>
                                    </p:anim>
                                  </p:childTnLst>
                                </p:cTn>
                              </p:par>
                              <p:par>
                                <p:cTn id="201" presetID="2" presetClass="entr" presetSubtype="8" fill="hold" grpId="0" nodeType="withEffect">
                                  <p:stCondLst>
                                    <p:cond delay="0"/>
                                  </p:stCondLst>
                                  <p:childTnLst>
                                    <p:set>
                                      <p:cBhvr>
                                        <p:cTn id="202" dur="1" fill="hold">
                                          <p:stCondLst>
                                            <p:cond delay="0"/>
                                          </p:stCondLst>
                                        </p:cTn>
                                        <p:tgtEl>
                                          <p:spTgt spid="177"/>
                                        </p:tgtEl>
                                        <p:attrNameLst>
                                          <p:attrName>style.visibility</p:attrName>
                                        </p:attrNameLst>
                                      </p:cBhvr>
                                      <p:to>
                                        <p:strVal val="visible"/>
                                      </p:to>
                                    </p:set>
                                    <p:anim calcmode="lin" valueType="num">
                                      <p:cBhvr additive="base">
                                        <p:cTn id="203" dur="500" fill="hold"/>
                                        <p:tgtEl>
                                          <p:spTgt spid="177"/>
                                        </p:tgtEl>
                                        <p:attrNameLst>
                                          <p:attrName>ppt_x</p:attrName>
                                        </p:attrNameLst>
                                      </p:cBhvr>
                                      <p:tavLst>
                                        <p:tav tm="0">
                                          <p:val>
                                            <p:strVal val="0-#ppt_w/2"/>
                                          </p:val>
                                        </p:tav>
                                        <p:tav tm="100000">
                                          <p:val>
                                            <p:strVal val="#ppt_x"/>
                                          </p:val>
                                        </p:tav>
                                      </p:tavLst>
                                    </p:anim>
                                    <p:anim calcmode="lin" valueType="num">
                                      <p:cBhvr additive="base">
                                        <p:cTn id="204" dur="500" fill="hold"/>
                                        <p:tgtEl>
                                          <p:spTgt spid="177"/>
                                        </p:tgtEl>
                                        <p:attrNameLst>
                                          <p:attrName>ppt_y</p:attrName>
                                        </p:attrNameLst>
                                      </p:cBhvr>
                                      <p:tavLst>
                                        <p:tav tm="0">
                                          <p:val>
                                            <p:strVal val="#ppt_y"/>
                                          </p:val>
                                        </p:tav>
                                        <p:tav tm="100000">
                                          <p:val>
                                            <p:strVal val="#ppt_y"/>
                                          </p:val>
                                        </p:tav>
                                      </p:tavLst>
                                    </p:anim>
                                  </p:childTnLst>
                                </p:cTn>
                              </p:par>
                              <p:par>
                                <p:cTn id="205" presetID="2" presetClass="entr" presetSubtype="8" fill="hold" grpId="0" nodeType="withEffect">
                                  <p:stCondLst>
                                    <p:cond delay="0"/>
                                  </p:stCondLst>
                                  <p:childTnLst>
                                    <p:set>
                                      <p:cBhvr>
                                        <p:cTn id="206" dur="1" fill="hold">
                                          <p:stCondLst>
                                            <p:cond delay="0"/>
                                          </p:stCondLst>
                                        </p:cTn>
                                        <p:tgtEl>
                                          <p:spTgt spid="178"/>
                                        </p:tgtEl>
                                        <p:attrNameLst>
                                          <p:attrName>style.visibility</p:attrName>
                                        </p:attrNameLst>
                                      </p:cBhvr>
                                      <p:to>
                                        <p:strVal val="visible"/>
                                      </p:to>
                                    </p:set>
                                    <p:anim calcmode="lin" valueType="num">
                                      <p:cBhvr additive="base">
                                        <p:cTn id="207" dur="500" fill="hold"/>
                                        <p:tgtEl>
                                          <p:spTgt spid="178"/>
                                        </p:tgtEl>
                                        <p:attrNameLst>
                                          <p:attrName>ppt_x</p:attrName>
                                        </p:attrNameLst>
                                      </p:cBhvr>
                                      <p:tavLst>
                                        <p:tav tm="0">
                                          <p:val>
                                            <p:strVal val="0-#ppt_w/2"/>
                                          </p:val>
                                        </p:tav>
                                        <p:tav tm="100000">
                                          <p:val>
                                            <p:strVal val="#ppt_x"/>
                                          </p:val>
                                        </p:tav>
                                      </p:tavLst>
                                    </p:anim>
                                    <p:anim calcmode="lin" valueType="num">
                                      <p:cBhvr additive="base">
                                        <p:cTn id="208" dur="500" fill="hold"/>
                                        <p:tgtEl>
                                          <p:spTgt spid="178"/>
                                        </p:tgtEl>
                                        <p:attrNameLst>
                                          <p:attrName>ppt_y</p:attrName>
                                        </p:attrNameLst>
                                      </p:cBhvr>
                                      <p:tavLst>
                                        <p:tav tm="0">
                                          <p:val>
                                            <p:strVal val="#ppt_y"/>
                                          </p:val>
                                        </p:tav>
                                        <p:tav tm="100000">
                                          <p:val>
                                            <p:strVal val="#ppt_y"/>
                                          </p:val>
                                        </p:tav>
                                      </p:tavLst>
                                    </p:anim>
                                  </p:childTnLst>
                                </p:cTn>
                              </p:par>
                              <p:par>
                                <p:cTn id="209" presetID="2" presetClass="entr" presetSubtype="8" fill="hold" grpId="0" nodeType="withEffect">
                                  <p:stCondLst>
                                    <p:cond delay="0"/>
                                  </p:stCondLst>
                                  <p:childTnLst>
                                    <p:set>
                                      <p:cBhvr>
                                        <p:cTn id="210" dur="1" fill="hold">
                                          <p:stCondLst>
                                            <p:cond delay="0"/>
                                          </p:stCondLst>
                                        </p:cTn>
                                        <p:tgtEl>
                                          <p:spTgt spid="179"/>
                                        </p:tgtEl>
                                        <p:attrNameLst>
                                          <p:attrName>style.visibility</p:attrName>
                                        </p:attrNameLst>
                                      </p:cBhvr>
                                      <p:to>
                                        <p:strVal val="visible"/>
                                      </p:to>
                                    </p:set>
                                    <p:anim calcmode="lin" valueType="num">
                                      <p:cBhvr additive="base">
                                        <p:cTn id="211" dur="500" fill="hold"/>
                                        <p:tgtEl>
                                          <p:spTgt spid="179"/>
                                        </p:tgtEl>
                                        <p:attrNameLst>
                                          <p:attrName>ppt_x</p:attrName>
                                        </p:attrNameLst>
                                      </p:cBhvr>
                                      <p:tavLst>
                                        <p:tav tm="0">
                                          <p:val>
                                            <p:strVal val="0-#ppt_w/2"/>
                                          </p:val>
                                        </p:tav>
                                        <p:tav tm="100000">
                                          <p:val>
                                            <p:strVal val="#ppt_x"/>
                                          </p:val>
                                        </p:tav>
                                      </p:tavLst>
                                    </p:anim>
                                    <p:anim calcmode="lin" valueType="num">
                                      <p:cBhvr additive="base">
                                        <p:cTn id="212" dur="500" fill="hold"/>
                                        <p:tgtEl>
                                          <p:spTgt spid="179"/>
                                        </p:tgtEl>
                                        <p:attrNameLst>
                                          <p:attrName>ppt_y</p:attrName>
                                        </p:attrNameLst>
                                      </p:cBhvr>
                                      <p:tavLst>
                                        <p:tav tm="0">
                                          <p:val>
                                            <p:strVal val="#ppt_y"/>
                                          </p:val>
                                        </p:tav>
                                        <p:tav tm="100000">
                                          <p:val>
                                            <p:strVal val="#ppt_y"/>
                                          </p:val>
                                        </p:tav>
                                      </p:tavLst>
                                    </p:anim>
                                  </p:childTnLst>
                                </p:cTn>
                              </p:par>
                              <p:par>
                                <p:cTn id="213" presetID="2" presetClass="entr" presetSubtype="8" fill="hold" grpId="0" nodeType="withEffect">
                                  <p:stCondLst>
                                    <p:cond delay="0"/>
                                  </p:stCondLst>
                                  <p:childTnLst>
                                    <p:set>
                                      <p:cBhvr>
                                        <p:cTn id="214" dur="1" fill="hold">
                                          <p:stCondLst>
                                            <p:cond delay="0"/>
                                          </p:stCondLst>
                                        </p:cTn>
                                        <p:tgtEl>
                                          <p:spTgt spid="180"/>
                                        </p:tgtEl>
                                        <p:attrNameLst>
                                          <p:attrName>style.visibility</p:attrName>
                                        </p:attrNameLst>
                                      </p:cBhvr>
                                      <p:to>
                                        <p:strVal val="visible"/>
                                      </p:to>
                                    </p:set>
                                    <p:anim calcmode="lin" valueType="num">
                                      <p:cBhvr additive="base">
                                        <p:cTn id="215" dur="500" fill="hold"/>
                                        <p:tgtEl>
                                          <p:spTgt spid="180"/>
                                        </p:tgtEl>
                                        <p:attrNameLst>
                                          <p:attrName>ppt_x</p:attrName>
                                        </p:attrNameLst>
                                      </p:cBhvr>
                                      <p:tavLst>
                                        <p:tav tm="0">
                                          <p:val>
                                            <p:strVal val="0-#ppt_w/2"/>
                                          </p:val>
                                        </p:tav>
                                        <p:tav tm="100000">
                                          <p:val>
                                            <p:strVal val="#ppt_x"/>
                                          </p:val>
                                        </p:tav>
                                      </p:tavLst>
                                    </p:anim>
                                    <p:anim calcmode="lin" valueType="num">
                                      <p:cBhvr additive="base">
                                        <p:cTn id="216" dur="500" fill="hold"/>
                                        <p:tgtEl>
                                          <p:spTgt spid="180"/>
                                        </p:tgtEl>
                                        <p:attrNameLst>
                                          <p:attrName>ppt_y</p:attrName>
                                        </p:attrNameLst>
                                      </p:cBhvr>
                                      <p:tavLst>
                                        <p:tav tm="0">
                                          <p:val>
                                            <p:strVal val="#ppt_y"/>
                                          </p:val>
                                        </p:tav>
                                        <p:tav tm="100000">
                                          <p:val>
                                            <p:strVal val="#ppt_y"/>
                                          </p:val>
                                        </p:tav>
                                      </p:tavLst>
                                    </p:anim>
                                  </p:childTnLst>
                                </p:cTn>
                              </p:par>
                              <p:par>
                                <p:cTn id="217" presetID="2" presetClass="entr" presetSubtype="8" fill="hold" grpId="0" nodeType="withEffect">
                                  <p:stCondLst>
                                    <p:cond delay="0"/>
                                  </p:stCondLst>
                                  <p:childTnLst>
                                    <p:set>
                                      <p:cBhvr>
                                        <p:cTn id="218" dur="1" fill="hold">
                                          <p:stCondLst>
                                            <p:cond delay="0"/>
                                          </p:stCondLst>
                                        </p:cTn>
                                        <p:tgtEl>
                                          <p:spTgt spid="181"/>
                                        </p:tgtEl>
                                        <p:attrNameLst>
                                          <p:attrName>style.visibility</p:attrName>
                                        </p:attrNameLst>
                                      </p:cBhvr>
                                      <p:to>
                                        <p:strVal val="visible"/>
                                      </p:to>
                                    </p:set>
                                    <p:anim calcmode="lin" valueType="num">
                                      <p:cBhvr additive="base">
                                        <p:cTn id="219" dur="500" fill="hold"/>
                                        <p:tgtEl>
                                          <p:spTgt spid="181"/>
                                        </p:tgtEl>
                                        <p:attrNameLst>
                                          <p:attrName>ppt_x</p:attrName>
                                        </p:attrNameLst>
                                      </p:cBhvr>
                                      <p:tavLst>
                                        <p:tav tm="0">
                                          <p:val>
                                            <p:strVal val="0-#ppt_w/2"/>
                                          </p:val>
                                        </p:tav>
                                        <p:tav tm="100000">
                                          <p:val>
                                            <p:strVal val="#ppt_x"/>
                                          </p:val>
                                        </p:tav>
                                      </p:tavLst>
                                    </p:anim>
                                    <p:anim calcmode="lin" valueType="num">
                                      <p:cBhvr additive="base">
                                        <p:cTn id="220" dur="500" fill="hold"/>
                                        <p:tgtEl>
                                          <p:spTgt spid="181"/>
                                        </p:tgtEl>
                                        <p:attrNameLst>
                                          <p:attrName>ppt_y</p:attrName>
                                        </p:attrNameLst>
                                      </p:cBhvr>
                                      <p:tavLst>
                                        <p:tav tm="0">
                                          <p:val>
                                            <p:strVal val="#ppt_y"/>
                                          </p:val>
                                        </p:tav>
                                        <p:tav tm="100000">
                                          <p:val>
                                            <p:strVal val="#ppt_y"/>
                                          </p:val>
                                        </p:tav>
                                      </p:tavLst>
                                    </p:anim>
                                  </p:childTnLst>
                                </p:cTn>
                              </p:par>
                              <p:par>
                                <p:cTn id="221" presetID="2" presetClass="entr" presetSubtype="8" fill="hold" grpId="0" nodeType="withEffect">
                                  <p:stCondLst>
                                    <p:cond delay="0"/>
                                  </p:stCondLst>
                                  <p:childTnLst>
                                    <p:set>
                                      <p:cBhvr>
                                        <p:cTn id="222" dur="1" fill="hold">
                                          <p:stCondLst>
                                            <p:cond delay="0"/>
                                          </p:stCondLst>
                                        </p:cTn>
                                        <p:tgtEl>
                                          <p:spTgt spid="182"/>
                                        </p:tgtEl>
                                        <p:attrNameLst>
                                          <p:attrName>style.visibility</p:attrName>
                                        </p:attrNameLst>
                                      </p:cBhvr>
                                      <p:to>
                                        <p:strVal val="visible"/>
                                      </p:to>
                                    </p:set>
                                    <p:anim calcmode="lin" valueType="num">
                                      <p:cBhvr additive="base">
                                        <p:cTn id="223" dur="500" fill="hold"/>
                                        <p:tgtEl>
                                          <p:spTgt spid="182"/>
                                        </p:tgtEl>
                                        <p:attrNameLst>
                                          <p:attrName>ppt_x</p:attrName>
                                        </p:attrNameLst>
                                      </p:cBhvr>
                                      <p:tavLst>
                                        <p:tav tm="0">
                                          <p:val>
                                            <p:strVal val="0-#ppt_w/2"/>
                                          </p:val>
                                        </p:tav>
                                        <p:tav tm="100000">
                                          <p:val>
                                            <p:strVal val="#ppt_x"/>
                                          </p:val>
                                        </p:tav>
                                      </p:tavLst>
                                    </p:anim>
                                    <p:anim calcmode="lin" valueType="num">
                                      <p:cBhvr additive="base">
                                        <p:cTn id="224" dur="500" fill="hold"/>
                                        <p:tgtEl>
                                          <p:spTgt spid="182"/>
                                        </p:tgtEl>
                                        <p:attrNameLst>
                                          <p:attrName>ppt_y</p:attrName>
                                        </p:attrNameLst>
                                      </p:cBhvr>
                                      <p:tavLst>
                                        <p:tav tm="0">
                                          <p:val>
                                            <p:strVal val="#ppt_y"/>
                                          </p:val>
                                        </p:tav>
                                        <p:tav tm="100000">
                                          <p:val>
                                            <p:strVal val="#ppt_y"/>
                                          </p:val>
                                        </p:tav>
                                      </p:tavLst>
                                    </p:anim>
                                  </p:childTnLst>
                                </p:cTn>
                              </p:par>
                              <p:par>
                                <p:cTn id="225" presetID="2" presetClass="entr" presetSubtype="8" fill="hold" grpId="0" nodeType="withEffect">
                                  <p:stCondLst>
                                    <p:cond delay="0"/>
                                  </p:stCondLst>
                                  <p:childTnLst>
                                    <p:set>
                                      <p:cBhvr>
                                        <p:cTn id="226" dur="1" fill="hold">
                                          <p:stCondLst>
                                            <p:cond delay="0"/>
                                          </p:stCondLst>
                                        </p:cTn>
                                        <p:tgtEl>
                                          <p:spTgt spid="183"/>
                                        </p:tgtEl>
                                        <p:attrNameLst>
                                          <p:attrName>style.visibility</p:attrName>
                                        </p:attrNameLst>
                                      </p:cBhvr>
                                      <p:to>
                                        <p:strVal val="visible"/>
                                      </p:to>
                                    </p:set>
                                    <p:anim calcmode="lin" valueType="num">
                                      <p:cBhvr additive="base">
                                        <p:cTn id="227" dur="500" fill="hold"/>
                                        <p:tgtEl>
                                          <p:spTgt spid="183"/>
                                        </p:tgtEl>
                                        <p:attrNameLst>
                                          <p:attrName>ppt_x</p:attrName>
                                        </p:attrNameLst>
                                      </p:cBhvr>
                                      <p:tavLst>
                                        <p:tav tm="0">
                                          <p:val>
                                            <p:strVal val="0-#ppt_w/2"/>
                                          </p:val>
                                        </p:tav>
                                        <p:tav tm="100000">
                                          <p:val>
                                            <p:strVal val="#ppt_x"/>
                                          </p:val>
                                        </p:tav>
                                      </p:tavLst>
                                    </p:anim>
                                    <p:anim calcmode="lin" valueType="num">
                                      <p:cBhvr additive="base">
                                        <p:cTn id="228" dur="500" fill="hold"/>
                                        <p:tgtEl>
                                          <p:spTgt spid="183"/>
                                        </p:tgtEl>
                                        <p:attrNameLst>
                                          <p:attrName>ppt_y</p:attrName>
                                        </p:attrNameLst>
                                      </p:cBhvr>
                                      <p:tavLst>
                                        <p:tav tm="0">
                                          <p:val>
                                            <p:strVal val="#ppt_y"/>
                                          </p:val>
                                        </p:tav>
                                        <p:tav tm="100000">
                                          <p:val>
                                            <p:strVal val="#ppt_y"/>
                                          </p:val>
                                        </p:tav>
                                      </p:tavLst>
                                    </p:anim>
                                  </p:childTnLst>
                                </p:cTn>
                              </p:par>
                              <p:par>
                                <p:cTn id="229" presetID="2" presetClass="entr" presetSubtype="8" fill="hold" grpId="0" nodeType="withEffect">
                                  <p:stCondLst>
                                    <p:cond delay="0"/>
                                  </p:stCondLst>
                                  <p:childTnLst>
                                    <p:set>
                                      <p:cBhvr>
                                        <p:cTn id="230" dur="1" fill="hold">
                                          <p:stCondLst>
                                            <p:cond delay="0"/>
                                          </p:stCondLst>
                                        </p:cTn>
                                        <p:tgtEl>
                                          <p:spTgt spid="184"/>
                                        </p:tgtEl>
                                        <p:attrNameLst>
                                          <p:attrName>style.visibility</p:attrName>
                                        </p:attrNameLst>
                                      </p:cBhvr>
                                      <p:to>
                                        <p:strVal val="visible"/>
                                      </p:to>
                                    </p:set>
                                    <p:anim calcmode="lin" valueType="num">
                                      <p:cBhvr additive="base">
                                        <p:cTn id="231" dur="500" fill="hold"/>
                                        <p:tgtEl>
                                          <p:spTgt spid="184"/>
                                        </p:tgtEl>
                                        <p:attrNameLst>
                                          <p:attrName>ppt_x</p:attrName>
                                        </p:attrNameLst>
                                      </p:cBhvr>
                                      <p:tavLst>
                                        <p:tav tm="0">
                                          <p:val>
                                            <p:strVal val="0-#ppt_w/2"/>
                                          </p:val>
                                        </p:tav>
                                        <p:tav tm="100000">
                                          <p:val>
                                            <p:strVal val="#ppt_x"/>
                                          </p:val>
                                        </p:tav>
                                      </p:tavLst>
                                    </p:anim>
                                    <p:anim calcmode="lin" valueType="num">
                                      <p:cBhvr additive="base">
                                        <p:cTn id="232" dur="500" fill="hold"/>
                                        <p:tgtEl>
                                          <p:spTgt spid="184"/>
                                        </p:tgtEl>
                                        <p:attrNameLst>
                                          <p:attrName>ppt_y</p:attrName>
                                        </p:attrNameLst>
                                      </p:cBhvr>
                                      <p:tavLst>
                                        <p:tav tm="0">
                                          <p:val>
                                            <p:strVal val="#ppt_y"/>
                                          </p:val>
                                        </p:tav>
                                        <p:tav tm="100000">
                                          <p:val>
                                            <p:strVal val="#ppt_y"/>
                                          </p:val>
                                        </p:tav>
                                      </p:tavLst>
                                    </p:anim>
                                  </p:childTnLst>
                                </p:cTn>
                              </p:par>
                              <p:par>
                                <p:cTn id="233" presetID="2" presetClass="entr" presetSubtype="8" fill="hold" grpId="0" nodeType="withEffect">
                                  <p:stCondLst>
                                    <p:cond delay="0"/>
                                  </p:stCondLst>
                                  <p:childTnLst>
                                    <p:set>
                                      <p:cBhvr>
                                        <p:cTn id="234" dur="1" fill="hold">
                                          <p:stCondLst>
                                            <p:cond delay="0"/>
                                          </p:stCondLst>
                                        </p:cTn>
                                        <p:tgtEl>
                                          <p:spTgt spid="185"/>
                                        </p:tgtEl>
                                        <p:attrNameLst>
                                          <p:attrName>style.visibility</p:attrName>
                                        </p:attrNameLst>
                                      </p:cBhvr>
                                      <p:to>
                                        <p:strVal val="visible"/>
                                      </p:to>
                                    </p:set>
                                    <p:anim calcmode="lin" valueType="num">
                                      <p:cBhvr additive="base">
                                        <p:cTn id="235" dur="500" fill="hold"/>
                                        <p:tgtEl>
                                          <p:spTgt spid="185"/>
                                        </p:tgtEl>
                                        <p:attrNameLst>
                                          <p:attrName>ppt_x</p:attrName>
                                        </p:attrNameLst>
                                      </p:cBhvr>
                                      <p:tavLst>
                                        <p:tav tm="0">
                                          <p:val>
                                            <p:strVal val="0-#ppt_w/2"/>
                                          </p:val>
                                        </p:tav>
                                        <p:tav tm="100000">
                                          <p:val>
                                            <p:strVal val="#ppt_x"/>
                                          </p:val>
                                        </p:tav>
                                      </p:tavLst>
                                    </p:anim>
                                    <p:anim calcmode="lin" valueType="num">
                                      <p:cBhvr additive="base">
                                        <p:cTn id="236" dur="500" fill="hold"/>
                                        <p:tgtEl>
                                          <p:spTgt spid="1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Recurrent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𝟐</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015663"/>
          </a:xfrm>
          <a:prstGeom prst="rect">
            <a:avLst/>
          </a:prstGeom>
          <a:noFill/>
        </p:spPr>
        <p:txBody>
          <a:bodyPr wrap="square" rtlCol="0">
            <a:spAutoFit/>
          </a:bodyPr>
          <a:lstStyle/>
          <a:p>
            <a:pPr algn="just"/>
            <a:r>
              <a:rPr lang="en-US" sz="2000" dirty="0" err="1">
                <a:solidFill>
                  <a:srgbClr val="263238"/>
                </a:solidFill>
                <a:latin typeface="system-ui"/>
              </a:rPr>
              <a:t>Bắt</a:t>
            </a:r>
            <a:r>
              <a:rPr lang="en-US" sz="2000" dirty="0">
                <a:solidFill>
                  <a:srgbClr val="263238"/>
                </a:solidFill>
                <a:latin typeface="system-ui"/>
              </a:rPr>
              <a:t> </a:t>
            </a:r>
            <a:r>
              <a:rPr lang="en-US" sz="2000" dirty="0" err="1">
                <a:solidFill>
                  <a:srgbClr val="263238"/>
                </a:solidFill>
                <a:latin typeface="system-ui"/>
              </a:rPr>
              <a:t>nguồn</a:t>
            </a:r>
            <a:r>
              <a:rPr lang="en-US" sz="2000" dirty="0">
                <a:solidFill>
                  <a:srgbClr val="263238"/>
                </a:solidFill>
                <a:latin typeface="system-ui"/>
              </a:rPr>
              <a:t> </a:t>
            </a:r>
            <a:r>
              <a:rPr lang="en-US" sz="2000" dirty="0" err="1">
                <a:solidFill>
                  <a:srgbClr val="263238"/>
                </a:solidFill>
                <a:latin typeface="system-ui"/>
              </a:rPr>
              <a:t>từ</a:t>
            </a:r>
            <a:r>
              <a:rPr lang="en-US" sz="2000" dirty="0">
                <a:solidFill>
                  <a:srgbClr val="263238"/>
                </a:solidFill>
                <a:latin typeface="system-ui"/>
              </a:rPr>
              <a:t> </a:t>
            </a:r>
            <a:r>
              <a:rPr lang="en-US" sz="2000" dirty="0" err="1">
                <a:solidFill>
                  <a:srgbClr val="263238"/>
                </a:solidFill>
                <a:latin typeface="system-ui"/>
              </a:rPr>
              <a:t>các</a:t>
            </a:r>
            <a:r>
              <a:rPr lang="en-US" sz="2000" dirty="0">
                <a:solidFill>
                  <a:srgbClr val="263238"/>
                </a:solidFill>
                <a:latin typeface="system-ui"/>
              </a:rPr>
              <a:t> </a:t>
            </a:r>
            <a:r>
              <a:rPr lang="en-US" sz="2000" dirty="0" err="1">
                <a:solidFill>
                  <a:srgbClr val="263238"/>
                </a:solidFill>
                <a:latin typeface="system-ui"/>
              </a:rPr>
              <a:t>mạng</a:t>
            </a:r>
            <a:r>
              <a:rPr lang="en-US" sz="2000" dirty="0">
                <a:solidFill>
                  <a:srgbClr val="263238"/>
                </a:solidFill>
                <a:latin typeface="system-ui"/>
              </a:rPr>
              <a:t> </a:t>
            </a:r>
            <a:r>
              <a:rPr lang="en-US" sz="2000" dirty="0" err="1">
                <a:solidFill>
                  <a:srgbClr val="263238"/>
                </a:solidFill>
                <a:latin typeface="system-ui"/>
              </a:rPr>
              <a:t>thần</a:t>
            </a:r>
            <a:r>
              <a:rPr lang="en-US" sz="2000" dirty="0">
                <a:solidFill>
                  <a:srgbClr val="263238"/>
                </a:solidFill>
                <a:latin typeface="system-ui"/>
              </a:rPr>
              <a:t> </a:t>
            </a:r>
            <a:r>
              <a:rPr lang="en-US" sz="2000" dirty="0" err="1">
                <a:solidFill>
                  <a:srgbClr val="263238"/>
                </a:solidFill>
                <a:latin typeface="system-ui"/>
              </a:rPr>
              <a:t>kinh</a:t>
            </a:r>
            <a:r>
              <a:rPr lang="en-US" sz="2000" dirty="0">
                <a:solidFill>
                  <a:srgbClr val="263238"/>
                </a:solidFill>
                <a:latin typeface="system-ui"/>
              </a:rPr>
              <a:t> </a:t>
            </a:r>
            <a:r>
              <a:rPr lang="en-US" sz="2000" dirty="0" err="1">
                <a:solidFill>
                  <a:srgbClr val="263238"/>
                </a:solidFill>
                <a:latin typeface="system-ui"/>
              </a:rPr>
              <a:t>truyền</a:t>
            </a:r>
            <a:r>
              <a:rPr lang="en-US" sz="2000" dirty="0">
                <a:solidFill>
                  <a:srgbClr val="263238"/>
                </a:solidFill>
                <a:latin typeface="system-ui"/>
              </a:rPr>
              <a:t> </a:t>
            </a:r>
            <a:r>
              <a:rPr lang="en-US" sz="2000" dirty="0" err="1">
                <a:solidFill>
                  <a:srgbClr val="263238"/>
                </a:solidFill>
                <a:latin typeface="system-ui"/>
              </a:rPr>
              <a:t>thẳng</a:t>
            </a:r>
            <a:r>
              <a:rPr lang="en-US" sz="2000" dirty="0">
                <a:solidFill>
                  <a:srgbClr val="263238"/>
                </a:solidFill>
                <a:latin typeface="system-ui"/>
              </a:rPr>
              <a:t>, RNN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thể</a:t>
            </a:r>
            <a:r>
              <a:rPr lang="en-US" sz="2000" dirty="0">
                <a:solidFill>
                  <a:srgbClr val="263238"/>
                </a:solidFill>
                <a:latin typeface="system-ui"/>
              </a:rPr>
              <a:t> </a:t>
            </a:r>
            <a:r>
              <a:rPr lang="en-US" sz="2000" dirty="0" err="1">
                <a:solidFill>
                  <a:srgbClr val="263238"/>
                </a:solidFill>
                <a:latin typeface="system-ui"/>
              </a:rPr>
              <a:t>sử</a:t>
            </a:r>
            <a:r>
              <a:rPr lang="en-US" sz="2000" dirty="0">
                <a:solidFill>
                  <a:srgbClr val="263238"/>
                </a:solidFill>
                <a:latin typeface="system-ui"/>
              </a:rPr>
              <a:t> </a:t>
            </a:r>
            <a:r>
              <a:rPr lang="en-US" sz="2000" dirty="0" err="1">
                <a:solidFill>
                  <a:srgbClr val="263238"/>
                </a:solidFill>
                <a:latin typeface="system-ui"/>
              </a:rPr>
              <a:t>dụng</a:t>
            </a:r>
            <a:r>
              <a:rPr lang="en-US" sz="2000" dirty="0">
                <a:solidFill>
                  <a:srgbClr val="263238"/>
                </a:solidFill>
                <a:latin typeface="system-ui"/>
              </a:rPr>
              <a:t> </a:t>
            </a:r>
            <a:r>
              <a:rPr lang="en-US" sz="2000" dirty="0" err="1">
                <a:solidFill>
                  <a:srgbClr val="263238"/>
                </a:solidFill>
                <a:latin typeface="system-ui"/>
              </a:rPr>
              <a:t>trạng</a:t>
            </a:r>
            <a:r>
              <a:rPr lang="en-US" sz="2000" dirty="0">
                <a:solidFill>
                  <a:srgbClr val="263238"/>
                </a:solidFill>
                <a:latin typeface="system-ui"/>
              </a:rPr>
              <a:t> </a:t>
            </a:r>
            <a:r>
              <a:rPr lang="en-US" sz="2000" dirty="0" err="1">
                <a:solidFill>
                  <a:srgbClr val="263238"/>
                </a:solidFill>
                <a:latin typeface="system-ui"/>
              </a:rPr>
              <a:t>thái</a:t>
            </a:r>
            <a:r>
              <a:rPr lang="en-US" sz="2000" dirty="0">
                <a:solidFill>
                  <a:srgbClr val="263238"/>
                </a:solidFill>
                <a:latin typeface="system-ui"/>
              </a:rPr>
              <a:t> </a:t>
            </a:r>
            <a:r>
              <a:rPr lang="en-US" sz="2000" dirty="0" err="1">
                <a:solidFill>
                  <a:srgbClr val="263238"/>
                </a:solidFill>
                <a:latin typeface="system-ui"/>
              </a:rPr>
              <a:t>bên</a:t>
            </a:r>
            <a:r>
              <a:rPr lang="en-US" sz="2000" dirty="0">
                <a:solidFill>
                  <a:srgbClr val="263238"/>
                </a:solidFill>
                <a:latin typeface="system-ui"/>
              </a:rPr>
              <a:t> </a:t>
            </a:r>
            <a:r>
              <a:rPr lang="en-US" sz="2000" dirty="0" err="1">
                <a:solidFill>
                  <a:srgbClr val="263238"/>
                </a:solidFill>
                <a:latin typeface="system-ui"/>
              </a:rPr>
              <a:t>trong</a:t>
            </a:r>
            <a:r>
              <a:rPr lang="en-US" sz="2000" dirty="0">
                <a:solidFill>
                  <a:srgbClr val="263238"/>
                </a:solidFill>
                <a:latin typeface="system-ui"/>
              </a:rPr>
              <a:t> (</a:t>
            </a:r>
            <a:r>
              <a:rPr lang="en-US" sz="2000" dirty="0" err="1">
                <a:solidFill>
                  <a:srgbClr val="263238"/>
                </a:solidFill>
                <a:latin typeface="system-ui"/>
              </a:rPr>
              <a:t>bộ</a:t>
            </a:r>
            <a:r>
              <a:rPr lang="en-US" sz="2000" dirty="0">
                <a:solidFill>
                  <a:srgbClr val="263238"/>
                </a:solidFill>
                <a:latin typeface="system-ui"/>
              </a:rPr>
              <a:t> </a:t>
            </a:r>
            <a:r>
              <a:rPr lang="en-US" sz="2000" dirty="0" err="1">
                <a:solidFill>
                  <a:srgbClr val="263238"/>
                </a:solidFill>
                <a:latin typeface="system-ui"/>
              </a:rPr>
              <a:t>nhớ</a:t>
            </a:r>
            <a:r>
              <a:rPr lang="en-US" sz="2000" dirty="0">
                <a:solidFill>
                  <a:srgbClr val="263238"/>
                </a:solidFill>
                <a:latin typeface="system-ui"/>
              </a:rPr>
              <a:t>) </a:t>
            </a:r>
            <a:r>
              <a:rPr lang="en-US" sz="2000" dirty="0" err="1">
                <a:solidFill>
                  <a:srgbClr val="263238"/>
                </a:solidFill>
                <a:latin typeface="system-ui"/>
              </a:rPr>
              <a:t>của</a:t>
            </a:r>
            <a:r>
              <a:rPr lang="en-US" sz="2000" dirty="0">
                <a:solidFill>
                  <a:srgbClr val="263238"/>
                </a:solidFill>
                <a:latin typeface="system-ui"/>
              </a:rPr>
              <a:t> </a:t>
            </a:r>
            <a:r>
              <a:rPr lang="en-US" sz="2000" dirty="0" err="1">
                <a:solidFill>
                  <a:srgbClr val="263238"/>
                </a:solidFill>
                <a:latin typeface="system-ui"/>
              </a:rPr>
              <a:t>chúng</a:t>
            </a:r>
            <a:r>
              <a:rPr lang="en-US" sz="2000" dirty="0">
                <a:solidFill>
                  <a:srgbClr val="263238"/>
                </a:solidFill>
                <a:latin typeface="system-ui"/>
              </a:rPr>
              <a:t> </a:t>
            </a:r>
            <a:r>
              <a:rPr lang="en-US" sz="2000" dirty="0" err="1">
                <a:solidFill>
                  <a:srgbClr val="263238"/>
                </a:solidFill>
                <a:latin typeface="system-ui"/>
              </a:rPr>
              <a:t>để</a:t>
            </a:r>
            <a:r>
              <a:rPr lang="en-US" sz="2000" dirty="0">
                <a:solidFill>
                  <a:srgbClr val="263238"/>
                </a:solidFill>
                <a:latin typeface="system-ui"/>
              </a:rPr>
              <a:t> </a:t>
            </a:r>
            <a:r>
              <a:rPr lang="en-US" sz="2000" dirty="0" err="1">
                <a:solidFill>
                  <a:srgbClr val="263238"/>
                </a:solidFill>
                <a:latin typeface="system-ui"/>
              </a:rPr>
              <a:t>xử</a:t>
            </a:r>
            <a:r>
              <a:rPr lang="en-US" sz="2000" dirty="0">
                <a:solidFill>
                  <a:srgbClr val="263238"/>
                </a:solidFill>
                <a:latin typeface="system-ui"/>
              </a:rPr>
              <a:t> </a:t>
            </a:r>
            <a:r>
              <a:rPr lang="en-US" sz="2000" dirty="0" err="1">
                <a:solidFill>
                  <a:srgbClr val="263238"/>
                </a:solidFill>
                <a:latin typeface="system-ui"/>
              </a:rPr>
              <a:t>lý</a:t>
            </a:r>
            <a:r>
              <a:rPr lang="en-US" sz="2000" dirty="0">
                <a:solidFill>
                  <a:srgbClr val="263238"/>
                </a:solidFill>
                <a:latin typeface="system-ui"/>
              </a:rPr>
              <a:t> </a:t>
            </a:r>
            <a:r>
              <a:rPr lang="en-US" sz="2000" dirty="0" err="1">
                <a:solidFill>
                  <a:srgbClr val="263238"/>
                </a:solidFill>
                <a:latin typeface="system-ui"/>
              </a:rPr>
              <a:t>các</a:t>
            </a:r>
            <a:r>
              <a:rPr lang="en-US" sz="2000" dirty="0">
                <a:solidFill>
                  <a:srgbClr val="263238"/>
                </a:solidFill>
                <a:latin typeface="system-ui"/>
              </a:rPr>
              <a:t> </a:t>
            </a:r>
            <a:r>
              <a:rPr lang="en-US" sz="2000" dirty="0" err="1">
                <a:solidFill>
                  <a:srgbClr val="263238"/>
                </a:solidFill>
                <a:latin typeface="system-ui"/>
              </a:rPr>
              <a:t>chuỗi</a:t>
            </a:r>
            <a:r>
              <a:rPr lang="en-US" sz="2000" dirty="0">
                <a:solidFill>
                  <a:srgbClr val="263238"/>
                </a:solidFill>
                <a:latin typeface="system-ui"/>
              </a:rPr>
              <a:t> </a:t>
            </a:r>
            <a:r>
              <a:rPr lang="en-US" sz="2000" dirty="0" err="1">
                <a:solidFill>
                  <a:srgbClr val="263238"/>
                </a:solidFill>
                <a:latin typeface="system-ui"/>
              </a:rPr>
              <a:t>đầu</a:t>
            </a:r>
            <a:r>
              <a:rPr lang="en-US" sz="2000" dirty="0">
                <a:solidFill>
                  <a:srgbClr val="263238"/>
                </a:solidFill>
                <a:latin typeface="system-ui"/>
              </a:rPr>
              <a:t> </a:t>
            </a:r>
            <a:r>
              <a:rPr lang="en-US" sz="2000" dirty="0" err="1">
                <a:solidFill>
                  <a:srgbClr val="263238"/>
                </a:solidFill>
                <a:latin typeface="system-ui"/>
              </a:rPr>
              <a:t>vào</a:t>
            </a:r>
            <a:r>
              <a:rPr lang="en-US" sz="2000" dirty="0">
                <a:solidFill>
                  <a:srgbClr val="263238"/>
                </a:solidFill>
                <a:latin typeface="system-ui"/>
              </a:rPr>
              <a:t>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độ</a:t>
            </a:r>
            <a:r>
              <a:rPr lang="en-US" sz="2000" dirty="0">
                <a:solidFill>
                  <a:srgbClr val="263238"/>
                </a:solidFill>
                <a:latin typeface="system-ui"/>
              </a:rPr>
              <a:t> </a:t>
            </a:r>
            <a:r>
              <a:rPr lang="en-US" sz="2000" dirty="0" err="1">
                <a:solidFill>
                  <a:srgbClr val="263238"/>
                </a:solidFill>
                <a:latin typeface="system-ui"/>
              </a:rPr>
              <a:t>dài</a:t>
            </a:r>
            <a:r>
              <a:rPr lang="en-US" sz="2000" dirty="0">
                <a:solidFill>
                  <a:srgbClr val="263238"/>
                </a:solidFill>
                <a:latin typeface="system-ui"/>
              </a:rPr>
              <a:t> </a:t>
            </a:r>
            <a:r>
              <a:rPr lang="en-US" sz="2000" dirty="0" err="1">
                <a:solidFill>
                  <a:srgbClr val="263238"/>
                </a:solidFill>
                <a:latin typeface="system-ui"/>
              </a:rPr>
              <a:t>thay</a:t>
            </a:r>
            <a:r>
              <a:rPr lang="en-US" sz="2000" dirty="0">
                <a:solidFill>
                  <a:srgbClr val="263238"/>
                </a:solidFill>
                <a:latin typeface="system-ui"/>
              </a:rPr>
              <a:t> </a:t>
            </a:r>
            <a:r>
              <a:rPr lang="en-US" sz="2000" dirty="0" err="1">
                <a:solidFill>
                  <a:srgbClr val="263238"/>
                </a:solidFill>
                <a:latin typeface="system-ui"/>
              </a:rPr>
              <a:t>đổi</a:t>
            </a:r>
            <a:r>
              <a:rPr lang="en-US" sz="2000" dirty="0">
                <a:solidFill>
                  <a:srgbClr val="263238"/>
                </a:solidFill>
                <a:latin typeface="system-ui"/>
              </a:rPr>
              <a:t>.</a:t>
            </a:r>
            <a:endParaRPr lang="en-US" sz="2000" b="0" i="0" dirty="0">
              <a:solidFill>
                <a:srgbClr val="263238"/>
              </a:solidFill>
              <a:effectLst/>
              <a:latin typeface="system-ui"/>
            </a:endParaRPr>
          </a:p>
        </p:txBody>
      </p:sp>
      <p:pic>
        <p:nvPicPr>
          <p:cNvPr id="3" name="Picture 2" descr="https://stanford.edu/~shervine/teaching/cs-230/illustrations/description-block-rnn-ltr.png?74e25518f882f8758439bcb3637715e5">
            <a:extLst>
              <a:ext uri="{FF2B5EF4-FFF2-40B4-BE49-F238E27FC236}">
                <a16:creationId xmlns:a16="http://schemas.microsoft.com/office/drawing/2014/main" id="{BFE8F8E9-5E97-7B65-46E4-5624B76E4D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69821" y="2142228"/>
            <a:ext cx="5604358" cy="2797641"/>
          </a:xfrm>
          <a:prstGeom prst="rect">
            <a:avLst/>
          </a:prstGeom>
          <a:noFill/>
          <a:ln>
            <a:noFill/>
          </a:ln>
        </p:spPr>
      </p:pic>
    </p:spTree>
    <p:extLst>
      <p:ext uri="{BB962C8B-B14F-4D97-AF65-F5344CB8AC3E}">
        <p14:creationId xmlns:p14="http://schemas.microsoft.com/office/powerpoint/2010/main" val="126159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Long Short-Term Memory</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𝟑</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707886"/>
          </a:xfrm>
          <a:prstGeom prst="rect">
            <a:avLst/>
          </a:prstGeom>
          <a:noFill/>
        </p:spPr>
        <p:txBody>
          <a:bodyPr wrap="square" rtlCol="0">
            <a:spAutoFit/>
          </a:bodyPr>
          <a:lstStyle/>
          <a:p>
            <a:pPr algn="just"/>
            <a:r>
              <a:rPr lang="vi-VN" sz="2000" dirty="0">
                <a:solidFill>
                  <a:srgbClr val="263238"/>
                </a:solidFill>
                <a:latin typeface="system-ui"/>
              </a:rPr>
              <a:t>LSTM xử lý vấn đề độ dốc biến mất mà các RNN truyền thống gặp phải, với LSTM là sự tổng quát hóa của Đơn vị lặp lại có cổng.</a:t>
            </a:r>
            <a:endParaRPr lang="en-US" sz="2000" b="0" i="0" dirty="0">
              <a:solidFill>
                <a:srgbClr val="263238"/>
              </a:solidFill>
              <a:effectLst/>
              <a:latin typeface="system-ui"/>
            </a:endParaRPr>
          </a:p>
        </p:txBody>
      </p:sp>
      <p:pic>
        <p:nvPicPr>
          <p:cNvPr id="2" name="Picture 1">
            <a:extLst>
              <a:ext uri="{FF2B5EF4-FFF2-40B4-BE49-F238E27FC236}">
                <a16:creationId xmlns:a16="http://schemas.microsoft.com/office/drawing/2014/main" id="{92B5A120-A864-8D19-66F5-A73C5E54A5DE}"/>
              </a:ext>
            </a:extLst>
          </p:cNvPr>
          <p:cNvPicPr/>
          <p:nvPr/>
        </p:nvPicPr>
        <p:blipFill>
          <a:blip r:embed="rId4"/>
          <a:stretch>
            <a:fillRect/>
          </a:stretch>
        </p:blipFill>
        <p:spPr>
          <a:xfrm>
            <a:off x="2172765" y="2263974"/>
            <a:ext cx="4950760" cy="2726879"/>
          </a:xfrm>
          <a:prstGeom prst="rect">
            <a:avLst/>
          </a:prstGeom>
        </p:spPr>
      </p:pic>
    </p:spTree>
    <p:extLst>
      <p:ext uri="{BB962C8B-B14F-4D97-AF65-F5344CB8AC3E}">
        <p14:creationId xmlns:p14="http://schemas.microsoft.com/office/powerpoint/2010/main" val="93124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55" name="Google Shape;1155;p21"/>
          <p:cNvSpPr txBox="1">
            <a:spLocks noGrp="1"/>
          </p:cNvSpPr>
          <p:nvPr>
            <p:ph type="title"/>
          </p:nvPr>
        </p:nvSpPr>
        <p:spPr>
          <a:xfrm>
            <a:off x="514800" y="201807"/>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latin typeface="+mj-lt"/>
              </a:rPr>
              <a:t>Word embedding</a:t>
            </a:r>
          </a:p>
        </p:txBody>
      </p:sp>
      <p:sp>
        <p:nvSpPr>
          <p:cNvPr id="2" name="TextBox 1">
            <a:extLst>
              <a:ext uri="{FF2B5EF4-FFF2-40B4-BE49-F238E27FC236}">
                <a16:creationId xmlns:a16="http://schemas.microsoft.com/office/drawing/2014/main" id="{AADA7424-1F85-CD9E-8C52-65BED458446E}"/>
              </a:ext>
            </a:extLst>
          </p:cNvPr>
          <p:cNvSpPr txBox="1"/>
          <p:nvPr/>
        </p:nvSpPr>
        <p:spPr>
          <a:xfrm>
            <a:off x="793321" y="946133"/>
            <a:ext cx="7557358" cy="1015663"/>
          </a:xfrm>
          <a:prstGeom prst="rect">
            <a:avLst/>
          </a:prstGeom>
          <a:noFill/>
        </p:spPr>
        <p:txBody>
          <a:bodyPr wrap="square" rtlCol="0">
            <a:spAutoFit/>
          </a:bodyPr>
          <a:lstStyle/>
          <a:p>
            <a:pPr algn="just"/>
            <a:r>
              <a:rPr lang="en-US" sz="2000" i="0" dirty="0">
                <a:solidFill>
                  <a:srgbClr val="263238"/>
                </a:solidFill>
                <a:effectLst/>
                <a:latin typeface="+mn-lt"/>
              </a:rPr>
              <a:t>Embedding </a:t>
            </a:r>
            <a:r>
              <a:rPr lang="vi-VN" sz="2000" dirty="0">
                <a:solidFill>
                  <a:srgbClr val="263238"/>
                </a:solidFill>
                <a:latin typeface="+mn-lt"/>
              </a:rPr>
              <a:t>là một kỹ thuật để chuyển đổi một vectơ có số chiều lớn, thường ở dạng thưa thớt, thành một vectơ có số chiều nhỏ, thường ở dạng dày đặc.</a:t>
            </a:r>
            <a:endParaRPr lang="en-US" sz="2000" i="0" dirty="0">
              <a:solidFill>
                <a:srgbClr val="263238"/>
              </a:solidFill>
              <a:effectLst/>
              <a:latin typeface="+mn-lt"/>
            </a:endParaRPr>
          </a:p>
        </p:txBody>
      </p:sp>
      <p:sp>
        <p:nvSpPr>
          <p:cNvPr id="3" name="TextBox 2">
            <a:extLst>
              <a:ext uri="{FF2B5EF4-FFF2-40B4-BE49-F238E27FC236}">
                <a16:creationId xmlns:a16="http://schemas.microsoft.com/office/drawing/2014/main" id="{548A74B7-2735-6B8D-2CDA-784DA52572C7}"/>
              </a:ext>
            </a:extLst>
          </p:cNvPr>
          <p:cNvSpPr txBox="1"/>
          <p:nvPr/>
        </p:nvSpPr>
        <p:spPr>
          <a:xfrm>
            <a:off x="793321" y="2193122"/>
            <a:ext cx="7557358" cy="1015663"/>
          </a:xfrm>
          <a:prstGeom prst="rect">
            <a:avLst/>
          </a:prstGeom>
          <a:noFill/>
        </p:spPr>
        <p:txBody>
          <a:bodyPr wrap="square" rtlCol="0">
            <a:spAutoFit/>
          </a:bodyPr>
          <a:lstStyle/>
          <a:p>
            <a:pPr algn="just"/>
            <a:r>
              <a:rPr lang="vi-VN" sz="2000" dirty="0">
                <a:solidFill>
                  <a:srgbClr val="263238"/>
                </a:solidFill>
                <a:latin typeface="+mn-lt"/>
              </a:rPr>
              <a:t>Kích thước của không gian nhúng được lấy thủ công. Người ta thường thấy các nhúng từ có 8 chiều (đối với tập dữ liệu nhỏ), lên đến 1024 chiều khi làm việc với tập dữ liệu lớn.</a:t>
            </a:r>
            <a:endParaRPr lang="en-US" sz="2000" b="0" i="0" dirty="0">
              <a:solidFill>
                <a:srgbClr val="263238"/>
              </a:solidFill>
              <a:effectLst/>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55"/>
                                        </p:tgtEl>
                                        <p:attrNameLst>
                                          <p:attrName>style.visibility</p:attrName>
                                        </p:attrNameLst>
                                      </p:cBhvr>
                                      <p:to>
                                        <p:strVal val="visible"/>
                                      </p:to>
                                    </p:set>
                                    <p:animEffect transition="in" filter="wipe(up)">
                                      <p:cBhvr>
                                        <p:cTn id="7" dur="500"/>
                                        <p:tgtEl>
                                          <p:spTgt spid="115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 grpId="0"/>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55" name="Google Shape;1155;p21"/>
          <p:cNvSpPr txBox="1">
            <a:spLocks noGrp="1"/>
          </p:cNvSpPr>
          <p:nvPr>
            <p:ph type="title"/>
          </p:nvPr>
        </p:nvSpPr>
        <p:spPr>
          <a:xfrm>
            <a:off x="514800" y="201807"/>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latin typeface="+mj-lt"/>
              </a:rPr>
              <a:t>Dropout</a:t>
            </a:r>
          </a:p>
        </p:txBody>
      </p:sp>
      <p:sp>
        <p:nvSpPr>
          <p:cNvPr id="3" name="TextBox 2">
            <a:extLst>
              <a:ext uri="{FF2B5EF4-FFF2-40B4-BE49-F238E27FC236}">
                <a16:creationId xmlns:a16="http://schemas.microsoft.com/office/drawing/2014/main" id="{548A74B7-2735-6B8D-2CDA-784DA52572C7}"/>
              </a:ext>
            </a:extLst>
          </p:cNvPr>
          <p:cNvSpPr txBox="1"/>
          <p:nvPr/>
        </p:nvSpPr>
        <p:spPr>
          <a:xfrm>
            <a:off x="793321" y="919593"/>
            <a:ext cx="7557358" cy="1892826"/>
          </a:xfrm>
          <a:prstGeom prst="rect">
            <a:avLst/>
          </a:prstGeom>
          <a:noFill/>
        </p:spPr>
        <p:txBody>
          <a:bodyPr wrap="square" rtlCol="0">
            <a:spAutoFit/>
          </a:bodyPr>
          <a:lstStyle/>
          <a:p>
            <a:pPr algn="just"/>
            <a:r>
              <a:rPr lang="vi-VN" sz="1900" dirty="0">
                <a:latin typeface="+mn-lt"/>
              </a:rPr>
              <a:t>Dropout là một kỹ thuật để giảm học vẹt trong các mạng thần kinh bằng cách ngăn chặn các thích nghi chỉnh phức tạp của mạng trên dữ liệu đào tạo.</a:t>
            </a:r>
          </a:p>
          <a:p>
            <a:pPr algn="just"/>
            <a:r>
              <a:rPr lang="en-US" sz="1900" b="0" i="0" dirty="0">
                <a:solidFill>
                  <a:srgbClr val="263238"/>
                </a:solidFill>
                <a:effectLst/>
                <a:latin typeface="+mn-lt"/>
              </a:rPr>
              <a:t>Dropout </a:t>
            </a:r>
            <a:r>
              <a:rPr lang="vi-VN" sz="1900" dirty="0">
                <a:solidFill>
                  <a:srgbClr val="263238"/>
                </a:solidFill>
                <a:latin typeface="+mn-lt"/>
              </a:rPr>
              <a:t>giảm việc trang bị quá mức (overfitting) bằng cách ngăn không cho mạng nơ-ron phụ thuộc quá nhiều vào các lộ trình cụ thể hoặc các nơ-ron riêng lẻ.</a:t>
            </a:r>
            <a:endParaRPr lang="en-US" sz="1900" b="0" i="0" dirty="0">
              <a:solidFill>
                <a:srgbClr val="263238"/>
              </a:solidFill>
              <a:effectLst/>
              <a:latin typeface="+mn-lt"/>
            </a:endParaRPr>
          </a:p>
        </p:txBody>
      </p:sp>
    </p:spTree>
    <p:extLst>
      <p:ext uri="{BB962C8B-B14F-4D97-AF65-F5344CB8AC3E}">
        <p14:creationId xmlns:p14="http://schemas.microsoft.com/office/powerpoint/2010/main" val="7282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55"/>
                                        </p:tgtEl>
                                        <p:attrNameLst>
                                          <p:attrName>style.visibility</p:attrName>
                                        </p:attrNameLst>
                                      </p:cBhvr>
                                      <p:to>
                                        <p:strVal val="visible"/>
                                      </p:to>
                                    </p:set>
                                    <p:animEffect transition="in" filter="fade">
                                      <p:cBhvr>
                                        <p:cTn id="7" dur="1000"/>
                                        <p:tgtEl>
                                          <p:spTgt spid="1155"/>
                                        </p:tgtEl>
                                      </p:cBhvr>
                                    </p:animEffect>
                                    <p:anim calcmode="lin" valueType="num">
                                      <p:cBhvr>
                                        <p:cTn id="8" dur="1000" fill="hold"/>
                                        <p:tgtEl>
                                          <p:spTgt spid="1155"/>
                                        </p:tgtEl>
                                        <p:attrNameLst>
                                          <p:attrName>ppt_x</p:attrName>
                                        </p:attrNameLst>
                                      </p:cBhvr>
                                      <p:tavLst>
                                        <p:tav tm="0">
                                          <p:val>
                                            <p:strVal val="#ppt_x"/>
                                          </p:val>
                                        </p:tav>
                                        <p:tav tm="100000">
                                          <p:val>
                                            <p:strVal val="#ppt_x"/>
                                          </p:val>
                                        </p:tav>
                                      </p:tavLst>
                                    </p:anim>
                                    <p:anim calcmode="lin" valueType="num">
                                      <p:cBhvr>
                                        <p:cTn id="9" dur="1000" fill="hold"/>
                                        <p:tgtEl>
                                          <p:spTgt spid="11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lvl="0"/>
              <a:r>
                <a:rPr lang="en-GB" sz="1800" dirty="0" err="1">
                  <a:solidFill>
                    <a:schemeClr val="accent1"/>
                  </a:solidFill>
                  <a:latin typeface="+mj-lt"/>
                  <a:ea typeface="Fira Sans Extra Condensed SemiBold"/>
                  <a:cs typeface="Fira Sans Extra Condensed SemiBold"/>
                  <a:sym typeface="Fira Sans Extra Condensed SemiBold"/>
                </a:rPr>
                <a:t>Xử</a:t>
              </a:r>
              <a:r>
                <a:rPr lang="en-GB" sz="1800" dirty="0">
                  <a:solidFill>
                    <a:schemeClr val="accent1"/>
                  </a:solidFill>
                  <a:latin typeface="+mj-lt"/>
                  <a:ea typeface="Fira Sans Extra Condensed SemiBold"/>
                  <a:cs typeface="Fira Sans Extra Condensed SemiBold"/>
                  <a:sym typeface="Fira Sans Extra Condensed SemiBold"/>
                </a:rPr>
                <a:t> </a:t>
              </a:r>
              <a:r>
                <a:rPr lang="en-GB" sz="1800" dirty="0" err="1">
                  <a:solidFill>
                    <a:schemeClr val="accent1"/>
                  </a:solidFill>
                  <a:latin typeface="+mj-lt"/>
                  <a:ea typeface="Fira Sans Extra Condensed SemiBold"/>
                  <a:cs typeface="Fira Sans Extra Condensed SemiBold"/>
                  <a:sym typeface="Fira Sans Extra Condensed SemiBold"/>
                </a:rPr>
                <a:t>lý</a:t>
              </a:r>
              <a:r>
                <a:rPr lang="en-GB" sz="1800" dirty="0">
                  <a:solidFill>
                    <a:schemeClr val="accent1"/>
                  </a:solidFill>
                  <a:latin typeface="+mj-lt"/>
                  <a:ea typeface="Fira Sans Extra Condensed SemiBold"/>
                  <a:cs typeface="Fira Sans Extra Condensed SemiBold"/>
                  <a:sym typeface="Fira Sans Extra Condensed SemiBold"/>
                </a:rPr>
                <a:t> </a:t>
              </a:r>
              <a:r>
                <a:rPr lang="en-GB" sz="1800" dirty="0" err="1">
                  <a:solidFill>
                    <a:schemeClr val="accent1"/>
                  </a:solidFill>
                  <a:latin typeface="+mj-lt"/>
                  <a:ea typeface="Fira Sans Extra Condensed SemiBold"/>
                  <a:cs typeface="Fira Sans Extra Condensed SemiBold"/>
                  <a:sym typeface="Fira Sans Extra Condensed SemiBold"/>
                </a:rPr>
                <a:t>văn</a:t>
              </a:r>
              <a:r>
                <a:rPr lang="en-GB" sz="1800" dirty="0">
                  <a:solidFill>
                    <a:schemeClr val="accent1"/>
                  </a:solidFill>
                  <a:latin typeface="+mj-lt"/>
                  <a:ea typeface="Fira Sans Extra Condensed SemiBold"/>
                  <a:cs typeface="Fira Sans Extra Condensed SemiBold"/>
                  <a:sym typeface="Fira Sans Extra Condensed SemiBold"/>
                </a:rPr>
                <a:t> </a:t>
              </a:r>
              <a:r>
                <a:rPr lang="en-GB" sz="1800" dirty="0" err="1">
                  <a:solidFill>
                    <a:schemeClr val="accent1"/>
                  </a:solidFill>
                  <a:latin typeface="+mj-lt"/>
                  <a:ea typeface="Fira Sans Extra Condensed SemiBold"/>
                  <a:cs typeface="Fira Sans Extra Condensed SemiBold"/>
                  <a:sym typeface="Fira Sans Extra Condensed SemiBold"/>
                </a:rPr>
                <a:t>bản</a:t>
              </a:r>
              <a:endParaRPr sz="1800" dirty="0">
                <a:solidFill>
                  <a:schemeClr val="accent1"/>
                </a:solidFill>
                <a:latin typeface="+mj-lt"/>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15895" y="584266"/>
                <a:ext cx="3077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𝑩</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15895" y="584266"/>
                <a:ext cx="307777" cy="369332"/>
              </a:xfrm>
              <a:prstGeom prst="rect">
                <a:avLst/>
              </a:prstGeom>
              <a:blipFill>
                <a:blip r:embed="rId3"/>
                <a:stretch>
                  <a:fillRect l="-22000" r="-20000"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015663"/>
          </a:xfrm>
          <a:prstGeom prst="rect">
            <a:avLst/>
          </a:prstGeom>
          <a:noFill/>
        </p:spPr>
        <p:txBody>
          <a:bodyPr wrap="square" rtlCol="0">
            <a:spAutoFit/>
          </a:bodyPr>
          <a:lstStyle/>
          <a:p>
            <a:pPr algn="just"/>
            <a:r>
              <a:rPr lang="vi-VN" sz="2000" dirty="0">
                <a:solidFill>
                  <a:srgbClr val="263238"/>
                </a:solidFill>
                <a:latin typeface="system-ui"/>
              </a:rPr>
              <a:t>Dữ liệu thường đến từ nhiều nguồn khác nhau và thường ở các định dạng khác nhau. Dữ liệu văn bản của bạn thường chứa các từ thừa và lặp lại.</a:t>
            </a:r>
            <a:endParaRPr lang="en-US" sz="2000" dirty="0">
              <a:solidFill>
                <a:srgbClr val="263238"/>
              </a:solidFill>
              <a:latin typeface="system-u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21" y="2415941"/>
            <a:ext cx="7191958" cy="2462200"/>
          </a:xfrm>
          <a:prstGeom prst="rect">
            <a:avLst/>
          </a:prstGeom>
        </p:spPr>
      </p:pic>
    </p:spTree>
    <p:extLst>
      <p:ext uri="{BB962C8B-B14F-4D97-AF65-F5344CB8AC3E}">
        <p14:creationId xmlns:p14="http://schemas.microsoft.com/office/powerpoint/2010/main" val="188196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000"/>
                                        <p:tgtEl>
                                          <p:spTgt spid="4"/>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out)">
                                      <p:cBhvr>
                                        <p:cTn id="10" dur="2000"/>
                                        <p:tgtEl>
                                          <p:spTgt spid="7"/>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out)">
                                      <p:cBhvr>
                                        <p:cTn id="13" dur="2000"/>
                                        <p:tgtEl>
                                          <p:spTgt spid="8"/>
                                        </p:tgtEl>
                                      </p:cBhvr>
                                    </p:animEffect>
                                  </p:childTnLst>
                                </p:cTn>
                              </p:par>
                              <p:par>
                                <p:cTn id="14" presetID="4" presetClass="entr" presetSubtype="32"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out)">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0" name="Google Shape;2720;p34"/>
          <p:cNvGrpSpPr/>
          <p:nvPr/>
        </p:nvGrpSpPr>
        <p:grpSpPr>
          <a:xfrm>
            <a:off x="2708748" y="2148537"/>
            <a:ext cx="3726503" cy="2784600"/>
            <a:chOff x="2429225" y="2089513"/>
            <a:chExt cx="4142400" cy="2784600"/>
          </a:xfrm>
        </p:grpSpPr>
        <p:sp>
          <p:nvSpPr>
            <p:cNvPr id="2721" name="Google Shape;2721;p34"/>
            <p:cNvSpPr/>
            <p:nvPr/>
          </p:nvSpPr>
          <p:spPr>
            <a:xfrm>
              <a:off x="2429225" y="2089513"/>
              <a:ext cx="4142400" cy="2784600"/>
            </a:xfrm>
            <a:prstGeom prst="arc">
              <a:avLst>
                <a:gd name="adj1" fmla="val 10795274"/>
                <a:gd name="adj2" fmla="val 0"/>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4"/>
            <p:cNvSpPr/>
            <p:nvPr/>
          </p:nvSpPr>
          <p:spPr>
            <a:xfrm>
              <a:off x="2429225" y="2089513"/>
              <a:ext cx="4142400" cy="2784600"/>
            </a:xfrm>
            <a:prstGeom prst="arc">
              <a:avLst>
                <a:gd name="adj1" fmla="val 10795274"/>
                <a:gd name="adj2" fmla="val 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3" name="Google Shape;2723;p34"/>
          <p:cNvSpPr txBox="1">
            <a:spLocks noGrp="1"/>
          </p:cNvSpPr>
          <p:nvPr>
            <p:ph type="title"/>
          </p:nvPr>
        </p:nvSpPr>
        <p:spPr>
          <a:xfrm>
            <a:off x="514796" y="214073"/>
            <a:ext cx="8114400" cy="513000"/>
          </a:xfrm>
          <a:prstGeom prst="rect">
            <a:avLst/>
          </a:prstGeom>
        </p:spPr>
        <p:txBody>
          <a:bodyPr spcFirstLastPara="1" wrap="square" lIns="91425" tIns="91425" rIns="91425" bIns="91425" anchor="ctr" anchorCtr="0">
            <a:noAutofit/>
          </a:bodyPr>
          <a:lstStyle/>
          <a:p>
            <a:pPr lvl="0"/>
            <a:r>
              <a:rPr lang="en-GB" sz="3600" dirty="0" err="1">
                <a:latin typeface="+mj-lt"/>
              </a:rPr>
              <a:t>Làm</a:t>
            </a:r>
            <a:r>
              <a:rPr lang="en-GB" sz="3600" dirty="0">
                <a:latin typeface="+mj-lt"/>
              </a:rPr>
              <a:t> </a:t>
            </a:r>
            <a:r>
              <a:rPr lang="en-GB" sz="3600" dirty="0" err="1">
                <a:latin typeface="+mj-lt"/>
              </a:rPr>
              <a:t>sạch</a:t>
            </a:r>
            <a:r>
              <a:rPr lang="en-GB" sz="3600" dirty="0">
                <a:latin typeface="+mj-lt"/>
              </a:rPr>
              <a:t> </a:t>
            </a:r>
            <a:r>
              <a:rPr lang="en-GB" sz="3600" dirty="0" err="1">
                <a:latin typeface="+mj-lt"/>
              </a:rPr>
              <a:t>dữ</a:t>
            </a:r>
            <a:r>
              <a:rPr lang="en-GB" sz="3600" dirty="0">
                <a:latin typeface="+mj-lt"/>
              </a:rPr>
              <a:t> </a:t>
            </a:r>
            <a:r>
              <a:rPr lang="en-GB" sz="3600" dirty="0" err="1">
                <a:latin typeface="+mj-lt"/>
              </a:rPr>
              <a:t>liệu</a:t>
            </a:r>
            <a:r>
              <a:rPr lang="en-GB" sz="3600" dirty="0">
                <a:latin typeface="+mj-lt"/>
              </a:rPr>
              <a:t> </a:t>
            </a:r>
            <a:r>
              <a:rPr lang="en-GB" sz="3600" dirty="0" err="1">
                <a:latin typeface="+mj-lt"/>
              </a:rPr>
              <a:t>thô</a:t>
            </a:r>
            <a:endParaRPr sz="3600" dirty="0">
              <a:latin typeface="+mj-lt"/>
            </a:endParaRPr>
          </a:p>
        </p:txBody>
      </p:sp>
      <p:grpSp>
        <p:nvGrpSpPr>
          <p:cNvPr id="2724" name="Google Shape;2724;p34"/>
          <p:cNvGrpSpPr/>
          <p:nvPr/>
        </p:nvGrpSpPr>
        <p:grpSpPr>
          <a:xfrm>
            <a:off x="3987762" y="2454419"/>
            <a:ext cx="1168476" cy="1349145"/>
            <a:chOff x="3669150" y="1828675"/>
            <a:chExt cx="1805712" cy="2084909"/>
          </a:xfrm>
        </p:grpSpPr>
        <p:sp>
          <p:nvSpPr>
            <p:cNvPr id="2725" name="Google Shape;2725;p34"/>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4"/>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4"/>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4"/>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4"/>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4"/>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4"/>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4"/>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4"/>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4"/>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4"/>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4"/>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4"/>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4"/>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4"/>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4"/>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4"/>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4"/>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4"/>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4"/>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4"/>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4"/>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4"/>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4"/>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4"/>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4"/>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4"/>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4"/>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4"/>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4"/>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4"/>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4"/>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4"/>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4"/>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4"/>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4"/>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4"/>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4"/>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6" name="Google Shape;2786;p34"/>
          <p:cNvSpPr txBox="1"/>
          <p:nvPr/>
        </p:nvSpPr>
        <p:spPr>
          <a:xfrm>
            <a:off x="996400" y="1891328"/>
            <a:ext cx="1772100" cy="513000"/>
          </a:xfrm>
          <a:prstGeom prst="rect">
            <a:avLst/>
          </a:prstGeom>
          <a:noFill/>
          <a:ln>
            <a:noFill/>
          </a:ln>
        </p:spPr>
        <p:txBody>
          <a:bodyPr spcFirstLastPara="1" wrap="square" lIns="91425" tIns="91425" rIns="91425" bIns="91425" anchor="ctr" anchorCtr="0">
            <a:noAutofit/>
          </a:bodyPr>
          <a:lstStyle/>
          <a:p>
            <a:pPr lvl="0" algn="ctr"/>
            <a:r>
              <a:rPr lang="en-GB" sz="1800" dirty="0" err="1">
                <a:solidFill>
                  <a:schemeClr val="lt2"/>
                </a:solidFill>
                <a:latin typeface="+mn-lt"/>
                <a:ea typeface="Fira Sans Extra Condensed SemiBold"/>
                <a:cs typeface="Fira Sans Extra Condensed SemiBold"/>
                <a:sym typeface="Fira Sans Extra Condensed SemiBold"/>
              </a:rPr>
              <a:t>Loại</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bỏ</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liên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kết</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trong</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bản</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789" name="Google Shape;2789;p34"/>
          <p:cNvSpPr txBox="1"/>
          <p:nvPr/>
        </p:nvSpPr>
        <p:spPr>
          <a:xfrm>
            <a:off x="6375549" y="1891325"/>
            <a:ext cx="2013707" cy="513000"/>
          </a:xfrm>
          <a:prstGeom prst="rect">
            <a:avLst/>
          </a:prstGeom>
          <a:noFill/>
          <a:ln>
            <a:noFill/>
          </a:ln>
        </p:spPr>
        <p:txBody>
          <a:bodyPr spcFirstLastPara="1" wrap="square" lIns="91425" tIns="91425" rIns="91425" bIns="91425" anchor="ctr" anchorCtr="0">
            <a:noAutofit/>
          </a:bodyPr>
          <a:lstStyle/>
          <a:p>
            <a:pPr lvl="0" algn="ctr"/>
            <a:r>
              <a:rPr lang="en-US" sz="1800" dirty="0" err="1">
                <a:solidFill>
                  <a:schemeClr val="lt2"/>
                </a:solidFill>
                <a:latin typeface="+mn-lt"/>
                <a:ea typeface="Fira Sans Extra Condensed SemiBold"/>
                <a:cs typeface="Fira Sans Extra Condensed SemiBold"/>
                <a:sym typeface="Fira Sans Extra Condensed SemiBold"/>
              </a:rPr>
              <a:t>Thay</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thế</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ký</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tự</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xuống</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dòng</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trong</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văn</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bản</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792" name="Google Shape;2792;p34"/>
          <p:cNvSpPr txBox="1"/>
          <p:nvPr/>
        </p:nvSpPr>
        <p:spPr>
          <a:xfrm>
            <a:off x="2637075" y="925293"/>
            <a:ext cx="1772100" cy="513000"/>
          </a:xfrm>
          <a:prstGeom prst="rect">
            <a:avLst/>
          </a:prstGeom>
          <a:noFill/>
          <a:ln>
            <a:noFill/>
          </a:ln>
        </p:spPr>
        <p:txBody>
          <a:bodyPr spcFirstLastPara="1" wrap="square" lIns="91425" tIns="91425" rIns="91425" bIns="91425" anchor="ctr" anchorCtr="0">
            <a:noAutofit/>
          </a:bodyPr>
          <a:lstStyle/>
          <a:p>
            <a:pPr lvl="0" algn="ctr"/>
            <a:r>
              <a:rPr lang="en-GB" sz="1800" dirty="0" err="1">
                <a:solidFill>
                  <a:schemeClr val="lt2"/>
                </a:solidFill>
                <a:latin typeface="+mn-lt"/>
                <a:ea typeface="Fira Sans Extra Condensed SemiBold"/>
                <a:cs typeface="Fira Sans Extra Condensed SemiBold"/>
                <a:sym typeface="Fira Sans Extra Condensed SemiBold"/>
              </a:rPr>
              <a:t>Xóa</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dấu</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chấm</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câu</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795" name="Google Shape;2795;p34"/>
          <p:cNvSpPr txBox="1"/>
          <p:nvPr/>
        </p:nvSpPr>
        <p:spPr>
          <a:xfrm>
            <a:off x="4711770" y="947575"/>
            <a:ext cx="1772100" cy="513000"/>
          </a:xfrm>
          <a:prstGeom prst="rect">
            <a:avLst/>
          </a:prstGeom>
          <a:noFill/>
          <a:ln>
            <a:noFill/>
          </a:ln>
        </p:spPr>
        <p:txBody>
          <a:bodyPr spcFirstLastPara="1" wrap="square" lIns="91425" tIns="91425" rIns="91425" bIns="91425" anchor="ctr" anchorCtr="0">
            <a:noAutofit/>
          </a:bodyPr>
          <a:lstStyle/>
          <a:p>
            <a:pPr lvl="0" algn="ctr"/>
            <a:r>
              <a:rPr lang="en-US" sz="1800" dirty="0" err="1">
                <a:solidFill>
                  <a:schemeClr val="lt2"/>
                </a:solidFill>
                <a:latin typeface="+mn-lt"/>
                <a:ea typeface="Fira Sans Extra Condensed SemiBold"/>
                <a:cs typeface="Fira Sans Extra Condensed SemiBold"/>
                <a:sym typeface="Fira Sans Extra Condensed SemiBold"/>
              </a:rPr>
              <a:t>Loại</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bỏ</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khoảng</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trắng</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798" name="Google Shape;2798;p34"/>
          <p:cNvSpPr txBox="1"/>
          <p:nvPr/>
        </p:nvSpPr>
        <p:spPr>
          <a:xfrm>
            <a:off x="539100" y="3040839"/>
            <a:ext cx="1772100" cy="513000"/>
          </a:xfrm>
          <a:prstGeom prst="rect">
            <a:avLst/>
          </a:prstGeom>
          <a:noFill/>
          <a:ln>
            <a:noFill/>
          </a:ln>
        </p:spPr>
        <p:txBody>
          <a:bodyPr spcFirstLastPara="1" wrap="square" lIns="91425" tIns="91425" rIns="91425" bIns="91425" anchor="ctr" anchorCtr="0">
            <a:noAutofit/>
          </a:bodyPr>
          <a:lstStyle/>
          <a:p>
            <a:pPr lvl="0" algn="ctr"/>
            <a:r>
              <a:rPr lang="en-GB" sz="1800" dirty="0" err="1">
                <a:solidFill>
                  <a:schemeClr val="lt2"/>
                </a:solidFill>
                <a:latin typeface="+mn-lt"/>
                <a:ea typeface="Fira Sans Extra Condensed SemiBold"/>
                <a:cs typeface="Fira Sans Extra Condensed SemiBold"/>
                <a:sym typeface="Fira Sans Extra Condensed SemiBold"/>
              </a:rPr>
              <a:t>Loại</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bổ</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bản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thừa</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801" name="Google Shape;2801;p34"/>
          <p:cNvSpPr txBox="1"/>
          <p:nvPr/>
        </p:nvSpPr>
        <p:spPr>
          <a:xfrm>
            <a:off x="6832750" y="3040825"/>
            <a:ext cx="1772100" cy="513000"/>
          </a:xfrm>
          <a:prstGeom prst="rect">
            <a:avLst/>
          </a:prstGeom>
          <a:noFill/>
          <a:ln>
            <a:noFill/>
          </a:ln>
        </p:spPr>
        <p:txBody>
          <a:bodyPr spcFirstLastPara="1" wrap="square" lIns="91425" tIns="91425" rIns="91425" bIns="91425" anchor="ctr" anchorCtr="0">
            <a:noAutofit/>
          </a:bodyPr>
          <a:lstStyle/>
          <a:p>
            <a:pPr lvl="0" algn="ctr"/>
            <a:r>
              <a:rPr lang="en-GB" sz="1800" dirty="0" err="1">
                <a:solidFill>
                  <a:schemeClr val="lt2"/>
                </a:solidFill>
                <a:latin typeface="+mn-lt"/>
                <a:ea typeface="Fira Sans Extra Condensed SemiBold"/>
                <a:cs typeface="Fira Sans Extra Condensed SemiBold"/>
                <a:sym typeface="Fira Sans Extra Condensed SemiBold"/>
              </a:rPr>
              <a:t>Chuyển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bản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thành</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chữ</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thường</a:t>
            </a:r>
            <a:endParaRPr sz="1800" dirty="0">
              <a:solidFill>
                <a:schemeClr val="lt2"/>
              </a:solidFill>
              <a:latin typeface="+mn-lt"/>
              <a:ea typeface="Fira Sans Extra Condensed SemiBold"/>
              <a:cs typeface="Fira Sans Extra Condensed SemiBold"/>
              <a:sym typeface="Fira Sans Extra Condensed SemiBold"/>
            </a:endParaRPr>
          </a:p>
        </p:txBody>
      </p:sp>
      <p:grpSp>
        <p:nvGrpSpPr>
          <p:cNvPr id="2803" name="Google Shape;2803;p34"/>
          <p:cNvGrpSpPr/>
          <p:nvPr/>
        </p:nvGrpSpPr>
        <p:grpSpPr>
          <a:xfrm>
            <a:off x="2621443" y="3417251"/>
            <a:ext cx="192686" cy="222528"/>
            <a:chOff x="3669150" y="2223718"/>
            <a:chExt cx="436237" cy="503799"/>
          </a:xfrm>
        </p:grpSpPr>
        <p:sp>
          <p:nvSpPr>
            <p:cNvPr id="2804" name="Google Shape;2804;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34"/>
          <p:cNvGrpSpPr/>
          <p:nvPr/>
        </p:nvGrpSpPr>
        <p:grpSpPr>
          <a:xfrm>
            <a:off x="6323748" y="3417251"/>
            <a:ext cx="192686" cy="222528"/>
            <a:chOff x="3669150" y="2223718"/>
            <a:chExt cx="436237" cy="503799"/>
          </a:xfrm>
        </p:grpSpPr>
        <p:sp>
          <p:nvSpPr>
            <p:cNvPr id="2808" name="Google Shape;2808;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34"/>
          <p:cNvGrpSpPr/>
          <p:nvPr/>
        </p:nvGrpSpPr>
        <p:grpSpPr>
          <a:xfrm>
            <a:off x="3053443" y="2530281"/>
            <a:ext cx="192686" cy="222528"/>
            <a:chOff x="3669150" y="2223718"/>
            <a:chExt cx="436237" cy="503799"/>
          </a:xfrm>
        </p:grpSpPr>
        <p:sp>
          <p:nvSpPr>
            <p:cNvPr id="2812" name="Google Shape;2812;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5" name="Google Shape;2815;p34"/>
          <p:cNvGrpSpPr/>
          <p:nvPr/>
        </p:nvGrpSpPr>
        <p:grpSpPr>
          <a:xfrm>
            <a:off x="3894823" y="2101573"/>
            <a:ext cx="192686" cy="222528"/>
            <a:chOff x="3669150" y="2223718"/>
            <a:chExt cx="436237" cy="503799"/>
          </a:xfrm>
        </p:grpSpPr>
        <p:sp>
          <p:nvSpPr>
            <p:cNvPr id="2816" name="Google Shape;2816;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34"/>
          <p:cNvGrpSpPr/>
          <p:nvPr/>
        </p:nvGrpSpPr>
        <p:grpSpPr>
          <a:xfrm>
            <a:off x="5903190" y="2530281"/>
            <a:ext cx="192686" cy="222528"/>
            <a:chOff x="3669150" y="2223718"/>
            <a:chExt cx="436237" cy="503799"/>
          </a:xfrm>
        </p:grpSpPr>
        <p:sp>
          <p:nvSpPr>
            <p:cNvPr id="2820" name="Google Shape;2820;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34"/>
          <p:cNvGrpSpPr/>
          <p:nvPr/>
        </p:nvGrpSpPr>
        <p:grpSpPr>
          <a:xfrm>
            <a:off x="5056547" y="2101573"/>
            <a:ext cx="192686" cy="222528"/>
            <a:chOff x="3669150" y="2223718"/>
            <a:chExt cx="436237" cy="503799"/>
          </a:xfrm>
        </p:grpSpPr>
        <p:sp>
          <p:nvSpPr>
            <p:cNvPr id="2824" name="Google Shape;2824;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410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20"/>
                                        </p:tgtEl>
                                        <p:attrNameLst>
                                          <p:attrName>style.visibility</p:attrName>
                                        </p:attrNameLst>
                                      </p:cBhvr>
                                      <p:to>
                                        <p:strVal val="visible"/>
                                      </p:to>
                                    </p:set>
                                    <p:anim calcmode="lin" valueType="num">
                                      <p:cBhvr>
                                        <p:cTn id="7" dur="500" fill="hold"/>
                                        <p:tgtEl>
                                          <p:spTgt spid="2720"/>
                                        </p:tgtEl>
                                        <p:attrNameLst>
                                          <p:attrName>ppt_w</p:attrName>
                                        </p:attrNameLst>
                                      </p:cBhvr>
                                      <p:tavLst>
                                        <p:tav tm="0">
                                          <p:val>
                                            <p:fltVal val="0"/>
                                          </p:val>
                                        </p:tav>
                                        <p:tav tm="100000">
                                          <p:val>
                                            <p:strVal val="#ppt_w"/>
                                          </p:val>
                                        </p:tav>
                                      </p:tavLst>
                                    </p:anim>
                                    <p:anim calcmode="lin" valueType="num">
                                      <p:cBhvr>
                                        <p:cTn id="8" dur="500" fill="hold"/>
                                        <p:tgtEl>
                                          <p:spTgt spid="2720"/>
                                        </p:tgtEl>
                                        <p:attrNameLst>
                                          <p:attrName>ppt_h</p:attrName>
                                        </p:attrNameLst>
                                      </p:cBhvr>
                                      <p:tavLst>
                                        <p:tav tm="0">
                                          <p:val>
                                            <p:fltVal val="0"/>
                                          </p:val>
                                        </p:tav>
                                        <p:tav tm="100000">
                                          <p:val>
                                            <p:strVal val="#ppt_h"/>
                                          </p:val>
                                        </p:tav>
                                      </p:tavLst>
                                    </p:anim>
                                    <p:animEffect transition="in" filter="fade">
                                      <p:cBhvr>
                                        <p:cTn id="9" dur="500"/>
                                        <p:tgtEl>
                                          <p:spTgt spid="27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23"/>
                                        </p:tgtEl>
                                        <p:attrNameLst>
                                          <p:attrName>style.visibility</p:attrName>
                                        </p:attrNameLst>
                                      </p:cBhvr>
                                      <p:to>
                                        <p:strVal val="visible"/>
                                      </p:to>
                                    </p:set>
                                    <p:anim calcmode="lin" valueType="num">
                                      <p:cBhvr>
                                        <p:cTn id="12" dur="500" fill="hold"/>
                                        <p:tgtEl>
                                          <p:spTgt spid="2723"/>
                                        </p:tgtEl>
                                        <p:attrNameLst>
                                          <p:attrName>ppt_w</p:attrName>
                                        </p:attrNameLst>
                                      </p:cBhvr>
                                      <p:tavLst>
                                        <p:tav tm="0">
                                          <p:val>
                                            <p:fltVal val="0"/>
                                          </p:val>
                                        </p:tav>
                                        <p:tav tm="100000">
                                          <p:val>
                                            <p:strVal val="#ppt_w"/>
                                          </p:val>
                                        </p:tav>
                                      </p:tavLst>
                                    </p:anim>
                                    <p:anim calcmode="lin" valueType="num">
                                      <p:cBhvr>
                                        <p:cTn id="13" dur="500" fill="hold"/>
                                        <p:tgtEl>
                                          <p:spTgt spid="2723"/>
                                        </p:tgtEl>
                                        <p:attrNameLst>
                                          <p:attrName>ppt_h</p:attrName>
                                        </p:attrNameLst>
                                      </p:cBhvr>
                                      <p:tavLst>
                                        <p:tav tm="0">
                                          <p:val>
                                            <p:fltVal val="0"/>
                                          </p:val>
                                        </p:tav>
                                        <p:tav tm="100000">
                                          <p:val>
                                            <p:strVal val="#ppt_h"/>
                                          </p:val>
                                        </p:tav>
                                      </p:tavLst>
                                    </p:anim>
                                    <p:animEffect transition="in" filter="fade">
                                      <p:cBhvr>
                                        <p:cTn id="14" dur="500"/>
                                        <p:tgtEl>
                                          <p:spTgt spid="2723"/>
                                        </p:tgtEl>
                                      </p:cBhvr>
                                    </p:animEffect>
                                  </p:childTnLst>
                                </p:cTn>
                              </p:par>
                              <p:par>
                                <p:cTn id="15" presetID="53" presetClass="entr" presetSubtype="16" fill="hold" nodeType="withEffect">
                                  <p:stCondLst>
                                    <p:cond delay="0"/>
                                  </p:stCondLst>
                                  <p:childTnLst>
                                    <p:set>
                                      <p:cBhvr>
                                        <p:cTn id="16" dur="1" fill="hold">
                                          <p:stCondLst>
                                            <p:cond delay="0"/>
                                          </p:stCondLst>
                                        </p:cTn>
                                        <p:tgtEl>
                                          <p:spTgt spid="2724"/>
                                        </p:tgtEl>
                                        <p:attrNameLst>
                                          <p:attrName>style.visibility</p:attrName>
                                        </p:attrNameLst>
                                      </p:cBhvr>
                                      <p:to>
                                        <p:strVal val="visible"/>
                                      </p:to>
                                    </p:set>
                                    <p:anim calcmode="lin" valueType="num">
                                      <p:cBhvr>
                                        <p:cTn id="17" dur="500" fill="hold"/>
                                        <p:tgtEl>
                                          <p:spTgt spid="2724"/>
                                        </p:tgtEl>
                                        <p:attrNameLst>
                                          <p:attrName>ppt_w</p:attrName>
                                        </p:attrNameLst>
                                      </p:cBhvr>
                                      <p:tavLst>
                                        <p:tav tm="0">
                                          <p:val>
                                            <p:fltVal val="0"/>
                                          </p:val>
                                        </p:tav>
                                        <p:tav tm="100000">
                                          <p:val>
                                            <p:strVal val="#ppt_w"/>
                                          </p:val>
                                        </p:tav>
                                      </p:tavLst>
                                    </p:anim>
                                    <p:anim calcmode="lin" valueType="num">
                                      <p:cBhvr>
                                        <p:cTn id="18" dur="500" fill="hold"/>
                                        <p:tgtEl>
                                          <p:spTgt spid="2724"/>
                                        </p:tgtEl>
                                        <p:attrNameLst>
                                          <p:attrName>ppt_h</p:attrName>
                                        </p:attrNameLst>
                                      </p:cBhvr>
                                      <p:tavLst>
                                        <p:tav tm="0">
                                          <p:val>
                                            <p:fltVal val="0"/>
                                          </p:val>
                                        </p:tav>
                                        <p:tav tm="100000">
                                          <p:val>
                                            <p:strVal val="#ppt_h"/>
                                          </p:val>
                                        </p:tav>
                                      </p:tavLst>
                                    </p:anim>
                                    <p:animEffect transition="in" filter="fade">
                                      <p:cBhvr>
                                        <p:cTn id="19" dur="500"/>
                                        <p:tgtEl>
                                          <p:spTgt spid="27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86"/>
                                        </p:tgtEl>
                                        <p:attrNameLst>
                                          <p:attrName>style.visibility</p:attrName>
                                        </p:attrNameLst>
                                      </p:cBhvr>
                                      <p:to>
                                        <p:strVal val="visible"/>
                                      </p:to>
                                    </p:set>
                                    <p:anim calcmode="lin" valueType="num">
                                      <p:cBhvr>
                                        <p:cTn id="22" dur="500" fill="hold"/>
                                        <p:tgtEl>
                                          <p:spTgt spid="2786"/>
                                        </p:tgtEl>
                                        <p:attrNameLst>
                                          <p:attrName>ppt_w</p:attrName>
                                        </p:attrNameLst>
                                      </p:cBhvr>
                                      <p:tavLst>
                                        <p:tav tm="0">
                                          <p:val>
                                            <p:fltVal val="0"/>
                                          </p:val>
                                        </p:tav>
                                        <p:tav tm="100000">
                                          <p:val>
                                            <p:strVal val="#ppt_w"/>
                                          </p:val>
                                        </p:tav>
                                      </p:tavLst>
                                    </p:anim>
                                    <p:anim calcmode="lin" valueType="num">
                                      <p:cBhvr>
                                        <p:cTn id="23" dur="500" fill="hold"/>
                                        <p:tgtEl>
                                          <p:spTgt spid="2786"/>
                                        </p:tgtEl>
                                        <p:attrNameLst>
                                          <p:attrName>ppt_h</p:attrName>
                                        </p:attrNameLst>
                                      </p:cBhvr>
                                      <p:tavLst>
                                        <p:tav tm="0">
                                          <p:val>
                                            <p:fltVal val="0"/>
                                          </p:val>
                                        </p:tav>
                                        <p:tav tm="100000">
                                          <p:val>
                                            <p:strVal val="#ppt_h"/>
                                          </p:val>
                                        </p:tav>
                                      </p:tavLst>
                                    </p:anim>
                                    <p:animEffect transition="in" filter="fade">
                                      <p:cBhvr>
                                        <p:cTn id="24" dur="500"/>
                                        <p:tgtEl>
                                          <p:spTgt spid="278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789"/>
                                        </p:tgtEl>
                                        <p:attrNameLst>
                                          <p:attrName>style.visibility</p:attrName>
                                        </p:attrNameLst>
                                      </p:cBhvr>
                                      <p:to>
                                        <p:strVal val="visible"/>
                                      </p:to>
                                    </p:set>
                                    <p:anim calcmode="lin" valueType="num">
                                      <p:cBhvr>
                                        <p:cTn id="27" dur="500" fill="hold"/>
                                        <p:tgtEl>
                                          <p:spTgt spid="2789"/>
                                        </p:tgtEl>
                                        <p:attrNameLst>
                                          <p:attrName>ppt_w</p:attrName>
                                        </p:attrNameLst>
                                      </p:cBhvr>
                                      <p:tavLst>
                                        <p:tav tm="0">
                                          <p:val>
                                            <p:fltVal val="0"/>
                                          </p:val>
                                        </p:tav>
                                        <p:tav tm="100000">
                                          <p:val>
                                            <p:strVal val="#ppt_w"/>
                                          </p:val>
                                        </p:tav>
                                      </p:tavLst>
                                    </p:anim>
                                    <p:anim calcmode="lin" valueType="num">
                                      <p:cBhvr>
                                        <p:cTn id="28" dur="500" fill="hold"/>
                                        <p:tgtEl>
                                          <p:spTgt spid="2789"/>
                                        </p:tgtEl>
                                        <p:attrNameLst>
                                          <p:attrName>ppt_h</p:attrName>
                                        </p:attrNameLst>
                                      </p:cBhvr>
                                      <p:tavLst>
                                        <p:tav tm="0">
                                          <p:val>
                                            <p:fltVal val="0"/>
                                          </p:val>
                                        </p:tav>
                                        <p:tav tm="100000">
                                          <p:val>
                                            <p:strVal val="#ppt_h"/>
                                          </p:val>
                                        </p:tav>
                                      </p:tavLst>
                                    </p:anim>
                                    <p:animEffect transition="in" filter="fade">
                                      <p:cBhvr>
                                        <p:cTn id="29" dur="500"/>
                                        <p:tgtEl>
                                          <p:spTgt spid="278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92"/>
                                        </p:tgtEl>
                                        <p:attrNameLst>
                                          <p:attrName>style.visibility</p:attrName>
                                        </p:attrNameLst>
                                      </p:cBhvr>
                                      <p:to>
                                        <p:strVal val="visible"/>
                                      </p:to>
                                    </p:set>
                                    <p:anim calcmode="lin" valueType="num">
                                      <p:cBhvr>
                                        <p:cTn id="32" dur="500" fill="hold"/>
                                        <p:tgtEl>
                                          <p:spTgt spid="2792"/>
                                        </p:tgtEl>
                                        <p:attrNameLst>
                                          <p:attrName>ppt_w</p:attrName>
                                        </p:attrNameLst>
                                      </p:cBhvr>
                                      <p:tavLst>
                                        <p:tav tm="0">
                                          <p:val>
                                            <p:fltVal val="0"/>
                                          </p:val>
                                        </p:tav>
                                        <p:tav tm="100000">
                                          <p:val>
                                            <p:strVal val="#ppt_w"/>
                                          </p:val>
                                        </p:tav>
                                      </p:tavLst>
                                    </p:anim>
                                    <p:anim calcmode="lin" valueType="num">
                                      <p:cBhvr>
                                        <p:cTn id="33" dur="500" fill="hold"/>
                                        <p:tgtEl>
                                          <p:spTgt spid="2792"/>
                                        </p:tgtEl>
                                        <p:attrNameLst>
                                          <p:attrName>ppt_h</p:attrName>
                                        </p:attrNameLst>
                                      </p:cBhvr>
                                      <p:tavLst>
                                        <p:tav tm="0">
                                          <p:val>
                                            <p:fltVal val="0"/>
                                          </p:val>
                                        </p:tav>
                                        <p:tav tm="100000">
                                          <p:val>
                                            <p:strVal val="#ppt_h"/>
                                          </p:val>
                                        </p:tav>
                                      </p:tavLst>
                                    </p:anim>
                                    <p:animEffect transition="in" filter="fade">
                                      <p:cBhvr>
                                        <p:cTn id="34" dur="500"/>
                                        <p:tgtEl>
                                          <p:spTgt spid="279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795"/>
                                        </p:tgtEl>
                                        <p:attrNameLst>
                                          <p:attrName>style.visibility</p:attrName>
                                        </p:attrNameLst>
                                      </p:cBhvr>
                                      <p:to>
                                        <p:strVal val="visible"/>
                                      </p:to>
                                    </p:set>
                                    <p:anim calcmode="lin" valueType="num">
                                      <p:cBhvr>
                                        <p:cTn id="37" dur="500" fill="hold"/>
                                        <p:tgtEl>
                                          <p:spTgt spid="2795"/>
                                        </p:tgtEl>
                                        <p:attrNameLst>
                                          <p:attrName>ppt_w</p:attrName>
                                        </p:attrNameLst>
                                      </p:cBhvr>
                                      <p:tavLst>
                                        <p:tav tm="0">
                                          <p:val>
                                            <p:fltVal val="0"/>
                                          </p:val>
                                        </p:tav>
                                        <p:tav tm="100000">
                                          <p:val>
                                            <p:strVal val="#ppt_w"/>
                                          </p:val>
                                        </p:tav>
                                      </p:tavLst>
                                    </p:anim>
                                    <p:anim calcmode="lin" valueType="num">
                                      <p:cBhvr>
                                        <p:cTn id="38" dur="500" fill="hold"/>
                                        <p:tgtEl>
                                          <p:spTgt spid="2795"/>
                                        </p:tgtEl>
                                        <p:attrNameLst>
                                          <p:attrName>ppt_h</p:attrName>
                                        </p:attrNameLst>
                                      </p:cBhvr>
                                      <p:tavLst>
                                        <p:tav tm="0">
                                          <p:val>
                                            <p:fltVal val="0"/>
                                          </p:val>
                                        </p:tav>
                                        <p:tav tm="100000">
                                          <p:val>
                                            <p:strVal val="#ppt_h"/>
                                          </p:val>
                                        </p:tav>
                                      </p:tavLst>
                                    </p:anim>
                                    <p:animEffect transition="in" filter="fade">
                                      <p:cBhvr>
                                        <p:cTn id="39" dur="500"/>
                                        <p:tgtEl>
                                          <p:spTgt spid="279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798"/>
                                        </p:tgtEl>
                                        <p:attrNameLst>
                                          <p:attrName>style.visibility</p:attrName>
                                        </p:attrNameLst>
                                      </p:cBhvr>
                                      <p:to>
                                        <p:strVal val="visible"/>
                                      </p:to>
                                    </p:set>
                                    <p:anim calcmode="lin" valueType="num">
                                      <p:cBhvr>
                                        <p:cTn id="42" dur="500" fill="hold"/>
                                        <p:tgtEl>
                                          <p:spTgt spid="2798"/>
                                        </p:tgtEl>
                                        <p:attrNameLst>
                                          <p:attrName>ppt_w</p:attrName>
                                        </p:attrNameLst>
                                      </p:cBhvr>
                                      <p:tavLst>
                                        <p:tav tm="0">
                                          <p:val>
                                            <p:fltVal val="0"/>
                                          </p:val>
                                        </p:tav>
                                        <p:tav tm="100000">
                                          <p:val>
                                            <p:strVal val="#ppt_w"/>
                                          </p:val>
                                        </p:tav>
                                      </p:tavLst>
                                    </p:anim>
                                    <p:anim calcmode="lin" valueType="num">
                                      <p:cBhvr>
                                        <p:cTn id="43" dur="500" fill="hold"/>
                                        <p:tgtEl>
                                          <p:spTgt spid="2798"/>
                                        </p:tgtEl>
                                        <p:attrNameLst>
                                          <p:attrName>ppt_h</p:attrName>
                                        </p:attrNameLst>
                                      </p:cBhvr>
                                      <p:tavLst>
                                        <p:tav tm="0">
                                          <p:val>
                                            <p:fltVal val="0"/>
                                          </p:val>
                                        </p:tav>
                                        <p:tav tm="100000">
                                          <p:val>
                                            <p:strVal val="#ppt_h"/>
                                          </p:val>
                                        </p:tav>
                                      </p:tavLst>
                                    </p:anim>
                                    <p:animEffect transition="in" filter="fade">
                                      <p:cBhvr>
                                        <p:cTn id="44" dur="500"/>
                                        <p:tgtEl>
                                          <p:spTgt spid="279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801"/>
                                        </p:tgtEl>
                                        <p:attrNameLst>
                                          <p:attrName>style.visibility</p:attrName>
                                        </p:attrNameLst>
                                      </p:cBhvr>
                                      <p:to>
                                        <p:strVal val="visible"/>
                                      </p:to>
                                    </p:set>
                                    <p:anim calcmode="lin" valueType="num">
                                      <p:cBhvr>
                                        <p:cTn id="47" dur="500" fill="hold"/>
                                        <p:tgtEl>
                                          <p:spTgt spid="2801"/>
                                        </p:tgtEl>
                                        <p:attrNameLst>
                                          <p:attrName>ppt_w</p:attrName>
                                        </p:attrNameLst>
                                      </p:cBhvr>
                                      <p:tavLst>
                                        <p:tav tm="0">
                                          <p:val>
                                            <p:fltVal val="0"/>
                                          </p:val>
                                        </p:tav>
                                        <p:tav tm="100000">
                                          <p:val>
                                            <p:strVal val="#ppt_w"/>
                                          </p:val>
                                        </p:tav>
                                      </p:tavLst>
                                    </p:anim>
                                    <p:anim calcmode="lin" valueType="num">
                                      <p:cBhvr>
                                        <p:cTn id="48" dur="500" fill="hold"/>
                                        <p:tgtEl>
                                          <p:spTgt spid="2801"/>
                                        </p:tgtEl>
                                        <p:attrNameLst>
                                          <p:attrName>ppt_h</p:attrName>
                                        </p:attrNameLst>
                                      </p:cBhvr>
                                      <p:tavLst>
                                        <p:tav tm="0">
                                          <p:val>
                                            <p:fltVal val="0"/>
                                          </p:val>
                                        </p:tav>
                                        <p:tav tm="100000">
                                          <p:val>
                                            <p:strVal val="#ppt_h"/>
                                          </p:val>
                                        </p:tav>
                                      </p:tavLst>
                                    </p:anim>
                                    <p:animEffect transition="in" filter="fade">
                                      <p:cBhvr>
                                        <p:cTn id="49" dur="500"/>
                                        <p:tgtEl>
                                          <p:spTgt spid="2801"/>
                                        </p:tgtEl>
                                      </p:cBhvr>
                                    </p:animEffect>
                                  </p:childTnLst>
                                </p:cTn>
                              </p:par>
                              <p:par>
                                <p:cTn id="50" presetID="53" presetClass="entr" presetSubtype="16" fill="hold" nodeType="withEffect">
                                  <p:stCondLst>
                                    <p:cond delay="0"/>
                                  </p:stCondLst>
                                  <p:childTnLst>
                                    <p:set>
                                      <p:cBhvr>
                                        <p:cTn id="51" dur="1" fill="hold">
                                          <p:stCondLst>
                                            <p:cond delay="0"/>
                                          </p:stCondLst>
                                        </p:cTn>
                                        <p:tgtEl>
                                          <p:spTgt spid="2803"/>
                                        </p:tgtEl>
                                        <p:attrNameLst>
                                          <p:attrName>style.visibility</p:attrName>
                                        </p:attrNameLst>
                                      </p:cBhvr>
                                      <p:to>
                                        <p:strVal val="visible"/>
                                      </p:to>
                                    </p:set>
                                    <p:anim calcmode="lin" valueType="num">
                                      <p:cBhvr>
                                        <p:cTn id="52" dur="500" fill="hold"/>
                                        <p:tgtEl>
                                          <p:spTgt spid="2803"/>
                                        </p:tgtEl>
                                        <p:attrNameLst>
                                          <p:attrName>ppt_w</p:attrName>
                                        </p:attrNameLst>
                                      </p:cBhvr>
                                      <p:tavLst>
                                        <p:tav tm="0">
                                          <p:val>
                                            <p:fltVal val="0"/>
                                          </p:val>
                                        </p:tav>
                                        <p:tav tm="100000">
                                          <p:val>
                                            <p:strVal val="#ppt_w"/>
                                          </p:val>
                                        </p:tav>
                                      </p:tavLst>
                                    </p:anim>
                                    <p:anim calcmode="lin" valueType="num">
                                      <p:cBhvr>
                                        <p:cTn id="53" dur="500" fill="hold"/>
                                        <p:tgtEl>
                                          <p:spTgt spid="2803"/>
                                        </p:tgtEl>
                                        <p:attrNameLst>
                                          <p:attrName>ppt_h</p:attrName>
                                        </p:attrNameLst>
                                      </p:cBhvr>
                                      <p:tavLst>
                                        <p:tav tm="0">
                                          <p:val>
                                            <p:fltVal val="0"/>
                                          </p:val>
                                        </p:tav>
                                        <p:tav tm="100000">
                                          <p:val>
                                            <p:strVal val="#ppt_h"/>
                                          </p:val>
                                        </p:tav>
                                      </p:tavLst>
                                    </p:anim>
                                    <p:animEffect transition="in" filter="fade">
                                      <p:cBhvr>
                                        <p:cTn id="54" dur="500"/>
                                        <p:tgtEl>
                                          <p:spTgt spid="2803"/>
                                        </p:tgtEl>
                                      </p:cBhvr>
                                    </p:animEffect>
                                  </p:childTnLst>
                                </p:cTn>
                              </p:par>
                              <p:par>
                                <p:cTn id="55" presetID="53" presetClass="entr" presetSubtype="16" fill="hold" nodeType="withEffect">
                                  <p:stCondLst>
                                    <p:cond delay="0"/>
                                  </p:stCondLst>
                                  <p:childTnLst>
                                    <p:set>
                                      <p:cBhvr>
                                        <p:cTn id="56" dur="1" fill="hold">
                                          <p:stCondLst>
                                            <p:cond delay="0"/>
                                          </p:stCondLst>
                                        </p:cTn>
                                        <p:tgtEl>
                                          <p:spTgt spid="2807"/>
                                        </p:tgtEl>
                                        <p:attrNameLst>
                                          <p:attrName>style.visibility</p:attrName>
                                        </p:attrNameLst>
                                      </p:cBhvr>
                                      <p:to>
                                        <p:strVal val="visible"/>
                                      </p:to>
                                    </p:set>
                                    <p:anim calcmode="lin" valueType="num">
                                      <p:cBhvr>
                                        <p:cTn id="57" dur="500" fill="hold"/>
                                        <p:tgtEl>
                                          <p:spTgt spid="2807"/>
                                        </p:tgtEl>
                                        <p:attrNameLst>
                                          <p:attrName>ppt_w</p:attrName>
                                        </p:attrNameLst>
                                      </p:cBhvr>
                                      <p:tavLst>
                                        <p:tav tm="0">
                                          <p:val>
                                            <p:fltVal val="0"/>
                                          </p:val>
                                        </p:tav>
                                        <p:tav tm="100000">
                                          <p:val>
                                            <p:strVal val="#ppt_w"/>
                                          </p:val>
                                        </p:tav>
                                      </p:tavLst>
                                    </p:anim>
                                    <p:anim calcmode="lin" valueType="num">
                                      <p:cBhvr>
                                        <p:cTn id="58" dur="500" fill="hold"/>
                                        <p:tgtEl>
                                          <p:spTgt spid="2807"/>
                                        </p:tgtEl>
                                        <p:attrNameLst>
                                          <p:attrName>ppt_h</p:attrName>
                                        </p:attrNameLst>
                                      </p:cBhvr>
                                      <p:tavLst>
                                        <p:tav tm="0">
                                          <p:val>
                                            <p:fltVal val="0"/>
                                          </p:val>
                                        </p:tav>
                                        <p:tav tm="100000">
                                          <p:val>
                                            <p:strVal val="#ppt_h"/>
                                          </p:val>
                                        </p:tav>
                                      </p:tavLst>
                                    </p:anim>
                                    <p:animEffect transition="in" filter="fade">
                                      <p:cBhvr>
                                        <p:cTn id="59" dur="500"/>
                                        <p:tgtEl>
                                          <p:spTgt spid="2807"/>
                                        </p:tgtEl>
                                      </p:cBhvr>
                                    </p:animEffect>
                                  </p:childTnLst>
                                </p:cTn>
                              </p:par>
                              <p:par>
                                <p:cTn id="60" presetID="53" presetClass="entr" presetSubtype="16" fill="hold" nodeType="withEffect">
                                  <p:stCondLst>
                                    <p:cond delay="0"/>
                                  </p:stCondLst>
                                  <p:childTnLst>
                                    <p:set>
                                      <p:cBhvr>
                                        <p:cTn id="61" dur="1" fill="hold">
                                          <p:stCondLst>
                                            <p:cond delay="0"/>
                                          </p:stCondLst>
                                        </p:cTn>
                                        <p:tgtEl>
                                          <p:spTgt spid="2811"/>
                                        </p:tgtEl>
                                        <p:attrNameLst>
                                          <p:attrName>style.visibility</p:attrName>
                                        </p:attrNameLst>
                                      </p:cBhvr>
                                      <p:to>
                                        <p:strVal val="visible"/>
                                      </p:to>
                                    </p:set>
                                    <p:anim calcmode="lin" valueType="num">
                                      <p:cBhvr>
                                        <p:cTn id="62" dur="500" fill="hold"/>
                                        <p:tgtEl>
                                          <p:spTgt spid="2811"/>
                                        </p:tgtEl>
                                        <p:attrNameLst>
                                          <p:attrName>ppt_w</p:attrName>
                                        </p:attrNameLst>
                                      </p:cBhvr>
                                      <p:tavLst>
                                        <p:tav tm="0">
                                          <p:val>
                                            <p:fltVal val="0"/>
                                          </p:val>
                                        </p:tav>
                                        <p:tav tm="100000">
                                          <p:val>
                                            <p:strVal val="#ppt_w"/>
                                          </p:val>
                                        </p:tav>
                                      </p:tavLst>
                                    </p:anim>
                                    <p:anim calcmode="lin" valueType="num">
                                      <p:cBhvr>
                                        <p:cTn id="63" dur="500" fill="hold"/>
                                        <p:tgtEl>
                                          <p:spTgt spid="2811"/>
                                        </p:tgtEl>
                                        <p:attrNameLst>
                                          <p:attrName>ppt_h</p:attrName>
                                        </p:attrNameLst>
                                      </p:cBhvr>
                                      <p:tavLst>
                                        <p:tav tm="0">
                                          <p:val>
                                            <p:fltVal val="0"/>
                                          </p:val>
                                        </p:tav>
                                        <p:tav tm="100000">
                                          <p:val>
                                            <p:strVal val="#ppt_h"/>
                                          </p:val>
                                        </p:tav>
                                      </p:tavLst>
                                    </p:anim>
                                    <p:animEffect transition="in" filter="fade">
                                      <p:cBhvr>
                                        <p:cTn id="64" dur="500"/>
                                        <p:tgtEl>
                                          <p:spTgt spid="2811"/>
                                        </p:tgtEl>
                                      </p:cBhvr>
                                    </p:animEffect>
                                  </p:childTnLst>
                                </p:cTn>
                              </p:par>
                              <p:par>
                                <p:cTn id="65" presetID="53" presetClass="entr" presetSubtype="16" fill="hold" nodeType="withEffect">
                                  <p:stCondLst>
                                    <p:cond delay="0"/>
                                  </p:stCondLst>
                                  <p:childTnLst>
                                    <p:set>
                                      <p:cBhvr>
                                        <p:cTn id="66" dur="1" fill="hold">
                                          <p:stCondLst>
                                            <p:cond delay="0"/>
                                          </p:stCondLst>
                                        </p:cTn>
                                        <p:tgtEl>
                                          <p:spTgt spid="2815"/>
                                        </p:tgtEl>
                                        <p:attrNameLst>
                                          <p:attrName>style.visibility</p:attrName>
                                        </p:attrNameLst>
                                      </p:cBhvr>
                                      <p:to>
                                        <p:strVal val="visible"/>
                                      </p:to>
                                    </p:set>
                                    <p:anim calcmode="lin" valueType="num">
                                      <p:cBhvr>
                                        <p:cTn id="67" dur="500" fill="hold"/>
                                        <p:tgtEl>
                                          <p:spTgt spid="2815"/>
                                        </p:tgtEl>
                                        <p:attrNameLst>
                                          <p:attrName>ppt_w</p:attrName>
                                        </p:attrNameLst>
                                      </p:cBhvr>
                                      <p:tavLst>
                                        <p:tav tm="0">
                                          <p:val>
                                            <p:fltVal val="0"/>
                                          </p:val>
                                        </p:tav>
                                        <p:tav tm="100000">
                                          <p:val>
                                            <p:strVal val="#ppt_w"/>
                                          </p:val>
                                        </p:tav>
                                      </p:tavLst>
                                    </p:anim>
                                    <p:anim calcmode="lin" valueType="num">
                                      <p:cBhvr>
                                        <p:cTn id="68" dur="500" fill="hold"/>
                                        <p:tgtEl>
                                          <p:spTgt spid="2815"/>
                                        </p:tgtEl>
                                        <p:attrNameLst>
                                          <p:attrName>ppt_h</p:attrName>
                                        </p:attrNameLst>
                                      </p:cBhvr>
                                      <p:tavLst>
                                        <p:tav tm="0">
                                          <p:val>
                                            <p:fltVal val="0"/>
                                          </p:val>
                                        </p:tav>
                                        <p:tav tm="100000">
                                          <p:val>
                                            <p:strVal val="#ppt_h"/>
                                          </p:val>
                                        </p:tav>
                                      </p:tavLst>
                                    </p:anim>
                                    <p:animEffect transition="in" filter="fade">
                                      <p:cBhvr>
                                        <p:cTn id="69" dur="500"/>
                                        <p:tgtEl>
                                          <p:spTgt spid="2815"/>
                                        </p:tgtEl>
                                      </p:cBhvr>
                                    </p:animEffect>
                                  </p:childTnLst>
                                </p:cTn>
                              </p:par>
                              <p:par>
                                <p:cTn id="70" presetID="53" presetClass="entr" presetSubtype="16" fill="hold" nodeType="withEffect">
                                  <p:stCondLst>
                                    <p:cond delay="0"/>
                                  </p:stCondLst>
                                  <p:childTnLst>
                                    <p:set>
                                      <p:cBhvr>
                                        <p:cTn id="71" dur="1" fill="hold">
                                          <p:stCondLst>
                                            <p:cond delay="0"/>
                                          </p:stCondLst>
                                        </p:cTn>
                                        <p:tgtEl>
                                          <p:spTgt spid="2819"/>
                                        </p:tgtEl>
                                        <p:attrNameLst>
                                          <p:attrName>style.visibility</p:attrName>
                                        </p:attrNameLst>
                                      </p:cBhvr>
                                      <p:to>
                                        <p:strVal val="visible"/>
                                      </p:to>
                                    </p:set>
                                    <p:anim calcmode="lin" valueType="num">
                                      <p:cBhvr>
                                        <p:cTn id="72" dur="500" fill="hold"/>
                                        <p:tgtEl>
                                          <p:spTgt spid="2819"/>
                                        </p:tgtEl>
                                        <p:attrNameLst>
                                          <p:attrName>ppt_w</p:attrName>
                                        </p:attrNameLst>
                                      </p:cBhvr>
                                      <p:tavLst>
                                        <p:tav tm="0">
                                          <p:val>
                                            <p:fltVal val="0"/>
                                          </p:val>
                                        </p:tav>
                                        <p:tav tm="100000">
                                          <p:val>
                                            <p:strVal val="#ppt_w"/>
                                          </p:val>
                                        </p:tav>
                                      </p:tavLst>
                                    </p:anim>
                                    <p:anim calcmode="lin" valueType="num">
                                      <p:cBhvr>
                                        <p:cTn id="73" dur="500" fill="hold"/>
                                        <p:tgtEl>
                                          <p:spTgt spid="2819"/>
                                        </p:tgtEl>
                                        <p:attrNameLst>
                                          <p:attrName>ppt_h</p:attrName>
                                        </p:attrNameLst>
                                      </p:cBhvr>
                                      <p:tavLst>
                                        <p:tav tm="0">
                                          <p:val>
                                            <p:fltVal val="0"/>
                                          </p:val>
                                        </p:tav>
                                        <p:tav tm="100000">
                                          <p:val>
                                            <p:strVal val="#ppt_h"/>
                                          </p:val>
                                        </p:tav>
                                      </p:tavLst>
                                    </p:anim>
                                    <p:animEffect transition="in" filter="fade">
                                      <p:cBhvr>
                                        <p:cTn id="74" dur="500"/>
                                        <p:tgtEl>
                                          <p:spTgt spid="2819"/>
                                        </p:tgtEl>
                                      </p:cBhvr>
                                    </p:animEffect>
                                  </p:childTnLst>
                                </p:cTn>
                              </p:par>
                              <p:par>
                                <p:cTn id="75" presetID="53" presetClass="entr" presetSubtype="16" fill="hold" nodeType="withEffect">
                                  <p:stCondLst>
                                    <p:cond delay="0"/>
                                  </p:stCondLst>
                                  <p:childTnLst>
                                    <p:set>
                                      <p:cBhvr>
                                        <p:cTn id="76" dur="1" fill="hold">
                                          <p:stCondLst>
                                            <p:cond delay="0"/>
                                          </p:stCondLst>
                                        </p:cTn>
                                        <p:tgtEl>
                                          <p:spTgt spid="2823"/>
                                        </p:tgtEl>
                                        <p:attrNameLst>
                                          <p:attrName>style.visibility</p:attrName>
                                        </p:attrNameLst>
                                      </p:cBhvr>
                                      <p:to>
                                        <p:strVal val="visible"/>
                                      </p:to>
                                    </p:set>
                                    <p:anim calcmode="lin" valueType="num">
                                      <p:cBhvr>
                                        <p:cTn id="77" dur="500" fill="hold"/>
                                        <p:tgtEl>
                                          <p:spTgt spid="2823"/>
                                        </p:tgtEl>
                                        <p:attrNameLst>
                                          <p:attrName>ppt_w</p:attrName>
                                        </p:attrNameLst>
                                      </p:cBhvr>
                                      <p:tavLst>
                                        <p:tav tm="0">
                                          <p:val>
                                            <p:fltVal val="0"/>
                                          </p:val>
                                        </p:tav>
                                        <p:tav tm="100000">
                                          <p:val>
                                            <p:strVal val="#ppt_w"/>
                                          </p:val>
                                        </p:tav>
                                      </p:tavLst>
                                    </p:anim>
                                    <p:anim calcmode="lin" valueType="num">
                                      <p:cBhvr>
                                        <p:cTn id="78" dur="500" fill="hold"/>
                                        <p:tgtEl>
                                          <p:spTgt spid="2823"/>
                                        </p:tgtEl>
                                        <p:attrNameLst>
                                          <p:attrName>ppt_h</p:attrName>
                                        </p:attrNameLst>
                                      </p:cBhvr>
                                      <p:tavLst>
                                        <p:tav tm="0">
                                          <p:val>
                                            <p:fltVal val="0"/>
                                          </p:val>
                                        </p:tav>
                                        <p:tav tm="100000">
                                          <p:val>
                                            <p:strVal val="#ppt_h"/>
                                          </p:val>
                                        </p:tav>
                                      </p:tavLst>
                                    </p:anim>
                                    <p:animEffect transition="in" filter="fade">
                                      <p:cBhvr>
                                        <p:cTn id="79" dur="500"/>
                                        <p:tgtEl>
                                          <p:spTgt spid="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 grpId="0"/>
      <p:bldP spid="2786" grpId="0"/>
      <p:bldP spid="2789" grpId="0"/>
      <p:bldP spid="2792" grpId="0"/>
      <p:bldP spid="2795" grpId="0"/>
      <p:bldP spid="2798" grpId="0"/>
      <p:bldP spid="280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323439"/>
          </a:xfrm>
          <a:prstGeom prst="rect">
            <a:avLst/>
          </a:prstGeom>
          <a:noFill/>
        </p:spPr>
        <p:txBody>
          <a:bodyPr wrap="square" rtlCol="0">
            <a:spAutoFit/>
          </a:bodyPr>
          <a:lstStyle/>
          <a:p>
            <a:pPr algn="just"/>
            <a:r>
              <a:rPr lang="vi-VN" sz="2000" dirty="0">
                <a:solidFill>
                  <a:srgbClr val="263238"/>
                </a:solidFill>
                <a:latin typeface="system-ui"/>
              </a:rPr>
              <a:t>Mã thông báo là quá trình chia văn bản thành các phần nhỏ hơn được gọi là mã thông báo. Mỗi mã thông báo là một đầu vào cho thuật toán học máy dưới dạng một tính năng. Các mã thông báo có thể là từ, số hoặc dấu chấm câu.</a:t>
            </a:r>
            <a:endParaRPr lang="en-US" sz="2000" dirty="0">
              <a:solidFill>
                <a:srgbClr val="263238"/>
              </a:solidFill>
              <a:latin typeface="system-ui"/>
            </a:endParaRPr>
          </a:p>
        </p:txBody>
      </p:sp>
      <p:sp>
        <p:nvSpPr>
          <p:cNvPr id="9" name="Google Shape;2723;p34"/>
          <p:cNvSpPr txBox="1">
            <a:spLocks noGrp="1"/>
          </p:cNvSpPr>
          <p:nvPr>
            <p:ph type="title"/>
          </p:nvPr>
        </p:nvSpPr>
        <p:spPr>
          <a:xfrm>
            <a:off x="514796" y="214073"/>
            <a:ext cx="8114400" cy="513000"/>
          </a:xfrm>
          <a:prstGeom prst="rect">
            <a:avLst/>
          </a:prstGeom>
        </p:spPr>
        <p:txBody>
          <a:bodyPr spcFirstLastPara="1" wrap="square" lIns="91425" tIns="91425" rIns="91425" bIns="91425" anchor="ctr" anchorCtr="0">
            <a:noAutofit/>
          </a:bodyPr>
          <a:lstStyle/>
          <a:p>
            <a:pPr lvl="0"/>
            <a:r>
              <a:rPr lang="en-GB" sz="3600" dirty="0">
                <a:latin typeface="+mj-lt"/>
              </a:rPr>
              <a:t>Token </a:t>
            </a:r>
            <a:r>
              <a:rPr lang="en-GB" sz="3600" dirty="0" err="1">
                <a:latin typeface="+mj-lt"/>
              </a:rPr>
              <a:t>hóa</a:t>
            </a:r>
            <a:r>
              <a:rPr lang="en-GB" sz="3600" dirty="0">
                <a:latin typeface="+mj-lt"/>
              </a:rPr>
              <a:t> </a:t>
            </a:r>
            <a:r>
              <a:rPr lang="en-GB" sz="3600" dirty="0" err="1">
                <a:latin typeface="+mj-lt"/>
              </a:rPr>
              <a:t>dữ</a:t>
            </a:r>
            <a:r>
              <a:rPr lang="en-GB" sz="3600" dirty="0">
                <a:latin typeface="+mj-lt"/>
              </a:rPr>
              <a:t> </a:t>
            </a:r>
            <a:r>
              <a:rPr lang="en-GB" sz="3600" dirty="0" err="1">
                <a:latin typeface="+mj-lt"/>
              </a:rPr>
              <a:t>liệu</a:t>
            </a:r>
            <a:r>
              <a:rPr lang="en-GB" sz="3600" dirty="0">
                <a:latin typeface="+mj-lt"/>
              </a:rPr>
              <a:t> </a:t>
            </a:r>
            <a:r>
              <a:rPr lang="en-GB" sz="3600" dirty="0" err="1">
                <a:latin typeface="+mj-lt"/>
              </a:rPr>
              <a:t>đã</a:t>
            </a:r>
            <a:r>
              <a:rPr lang="en-GB" sz="3600" dirty="0">
                <a:latin typeface="+mj-lt"/>
              </a:rPr>
              <a:t> </a:t>
            </a:r>
            <a:r>
              <a:rPr lang="en-GB" sz="3600" dirty="0" err="1">
                <a:latin typeface="+mj-lt"/>
              </a:rPr>
              <a:t>làm</a:t>
            </a:r>
            <a:r>
              <a:rPr lang="en-GB" sz="3600" dirty="0">
                <a:latin typeface="+mj-lt"/>
              </a:rPr>
              <a:t> </a:t>
            </a:r>
            <a:r>
              <a:rPr lang="en-GB" sz="3600" dirty="0" err="1">
                <a:latin typeface="+mj-lt"/>
              </a:rPr>
              <a:t>sạch</a:t>
            </a:r>
            <a:endParaRPr sz="3600" dirty="0">
              <a:latin typeface="+mj-lt"/>
            </a:endParaRPr>
          </a:p>
        </p:txBody>
      </p:sp>
      <p:sp>
        <p:nvSpPr>
          <p:cNvPr id="11" name="TextBox 10">
            <a:extLst>
              <a:ext uri="{FF2B5EF4-FFF2-40B4-BE49-F238E27FC236}">
                <a16:creationId xmlns:a16="http://schemas.microsoft.com/office/drawing/2014/main" id="{27CD45A4-F591-781C-64F7-2AF0F96C4CAE}"/>
              </a:ext>
            </a:extLst>
          </p:cNvPr>
          <p:cNvSpPr txBox="1"/>
          <p:nvPr/>
        </p:nvSpPr>
        <p:spPr>
          <a:xfrm>
            <a:off x="1208765" y="3335389"/>
            <a:ext cx="98981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Text</a:t>
            </a:r>
          </a:p>
        </p:txBody>
      </p:sp>
      <p:sp>
        <p:nvSpPr>
          <p:cNvPr id="14" name="TextBox 13">
            <a:extLst>
              <a:ext uri="{FF2B5EF4-FFF2-40B4-BE49-F238E27FC236}">
                <a16:creationId xmlns:a16="http://schemas.microsoft.com/office/drawing/2014/main" id="{27CD45A4-F591-781C-64F7-2AF0F96C4CAE}"/>
              </a:ext>
            </a:extLst>
          </p:cNvPr>
          <p:cNvSpPr txBox="1"/>
          <p:nvPr/>
        </p:nvSpPr>
        <p:spPr>
          <a:xfrm>
            <a:off x="3102862" y="3335389"/>
            <a:ext cx="118476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Tokens</a:t>
            </a:r>
          </a:p>
        </p:txBody>
      </p:sp>
      <p:sp>
        <p:nvSpPr>
          <p:cNvPr id="15" name="TextBox 14">
            <a:extLst>
              <a:ext uri="{FF2B5EF4-FFF2-40B4-BE49-F238E27FC236}">
                <a16:creationId xmlns:a16="http://schemas.microsoft.com/office/drawing/2014/main" id="{27CD45A4-F591-781C-64F7-2AF0F96C4CAE}"/>
              </a:ext>
            </a:extLst>
          </p:cNvPr>
          <p:cNvSpPr txBox="1"/>
          <p:nvPr/>
        </p:nvSpPr>
        <p:spPr>
          <a:xfrm>
            <a:off x="5791947" y="2571750"/>
            <a:ext cx="162913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Words</a:t>
            </a:r>
          </a:p>
        </p:txBody>
      </p:sp>
      <p:sp>
        <p:nvSpPr>
          <p:cNvPr id="16" name="TextBox 15">
            <a:extLst>
              <a:ext uri="{FF2B5EF4-FFF2-40B4-BE49-F238E27FC236}">
                <a16:creationId xmlns:a16="http://schemas.microsoft.com/office/drawing/2014/main" id="{27CD45A4-F591-781C-64F7-2AF0F96C4CAE}"/>
              </a:ext>
            </a:extLst>
          </p:cNvPr>
          <p:cNvSpPr txBox="1"/>
          <p:nvPr/>
        </p:nvSpPr>
        <p:spPr>
          <a:xfrm>
            <a:off x="5791946" y="3313401"/>
            <a:ext cx="1629131"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Numbers</a:t>
            </a:r>
          </a:p>
        </p:txBody>
      </p:sp>
      <p:sp>
        <p:nvSpPr>
          <p:cNvPr id="17" name="TextBox 16">
            <a:extLst>
              <a:ext uri="{FF2B5EF4-FFF2-40B4-BE49-F238E27FC236}">
                <a16:creationId xmlns:a16="http://schemas.microsoft.com/office/drawing/2014/main" id="{27CD45A4-F591-781C-64F7-2AF0F96C4CAE}"/>
              </a:ext>
            </a:extLst>
          </p:cNvPr>
          <p:cNvSpPr txBox="1"/>
          <p:nvPr/>
        </p:nvSpPr>
        <p:spPr>
          <a:xfrm>
            <a:off x="5791947" y="4052044"/>
            <a:ext cx="1629131"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Punctuation marks</a:t>
            </a:r>
          </a:p>
        </p:txBody>
      </p:sp>
      <p:cxnSp>
        <p:nvCxnSpPr>
          <p:cNvPr id="19" name="Straight Arrow Connector 18"/>
          <p:cNvCxnSpPr>
            <a:stCxn id="11" idx="3"/>
            <a:endCxn id="14" idx="1"/>
          </p:cNvCxnSpPr>
          <p:nvPr/>
        </p:nvCxnSpPr>
        <p:spPr>
          <a:xfrm>
            <a:off x="2198579" y="3535444"/>
            <a:ext cx="90428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3"/>
            <a:endCxn id="15" idx="1"/>
          </p:cNvCxnSpPr>
          <p:nvPr/>
        </p:nvCxnSpPr>
        <p:spPr>
          <a:xfrm flipV="1">
            <a:off x="4287626" y="2771805"/>
            <a:ext cx="1504321" cy="763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16" idx="1"/>
          </p:cNvCxnSpPr>
          <p:nvPr/>
        </p:nvCxnSpPr>
        <p:spPr>
          <a:xfrm flipV="1">
            <a:off x="4287626" y="3513456"/>
            <a:ext cx="1504320" cy="21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3"/>
            <a:endCxn id="17" idx="1"/>
          </p:cNvCxnSpPr>
          <p:nvPr/>
        </p:nvCxnSpPr>
        <p:spPr>
          <a:xfrm>
            <a:off x="4287626" y="3535444"/>
            <a:ext cx="1504321" cy="870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25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par>
                                <p:cTn id="26" presetID="14"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par>
                                <p:cTn id="32" presetID="14" presetClass="entr" presetSubtype="1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randombar(horizontal)">
                                      <p:cBhvr>
                                        <p:cTn id="34" dur="500"/>
                                        <p:tgtEl>
                                          <p:spTgt spid="24"/>
                                        </p:tgtEl>
                                      </p:cBhvr>
                                    </p:animEffect>
                                  </p:childTnLst>
                                </p:cTn>
                              </p:par>
                              <p:par>
                                <p:cTn id="35" presetID="14" presetClass="entr" presetSubtype="1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randombar(horizontal)">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6" name="Google Shape;590;p18">
            <a:extLst>
              <a:ext uri="{FF2B5EF4-FFF2-40B4-BE49-F238E27FC236}">
                <a16:creationId xmlns:a16="http://schemas.microsoft.com/office/drawing/2014/main" id="{62AD6C5D-BC09-0AFA-AF1F-D7060FF4508F}"/>
              </a:ext>
            </a:extLst>
          </p:cNvPr>
          <p:cNvSpPr txBox="1"/>
          <p:nvPr/>
        </p:nvSpPr>
        <p:spPr>
          <a:xfrm flipH="1">
            <a:off x="3075600" y="591989"/>
            <a:ext cx="2992800" cy="253500"/>
          </a:xfrm>
          <a:prstGeom prst="rect">
            <a:avLst/>
          </a:prstGeom>
          <a:noFill/>
          <a:ln>
            <a:noFill/>
          </a:ln>
        </p:spPr>
        <p:txBody>
          <a:bodyPr spcFirstLastPara="1" wrap="square" lIns="91425" tIns="91425" rIns="91425" bIns="91425" anchor="ctr" anchorCtr="0">
            <a:noAutofit/>
          </a:bodyPr>
          <a:lstStyle/>
          <a:p>
            <a:pPr lvl="0" algn="ctr"/>
            <a:r>
              <a:rPr lang="en-GB" sz="2800" dirty="0">
                <a:solidFill>
                  <a:schemeClr val="accent1"/>
                </a:solidFill>
                <a:latin typeface="Fira Sans Extra Condensed SemiBold"/>
                <a:ea typeface="Fira Sans Extra Condensed SemiBold"/>
                <a:cs typeface="Fira Sans Extra Condensed SemiBold"/>
                <a:sym typeface="Fira Sans Extra Condensed SemiBold"/>
              </a:rPr>
              <a:t>Text sequencing</a:t>
            </a:r>
            <a:endParaRPr sz="2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 name="TextBox 7">
            <a:extLst>
              <a:ext uri="{FF2B5EF4-FFF2-40B4-BE49-F238E27FC236}">
                <a16:creationId xmlns:a16="http://schemas.microsoft.com/office/drawing/2014/main" id="{27CD45A4-F591-781C-64F7-2AF0F96C4CAE}"/>
              </a:ext>
            </a:extLst>
          </p:cNvPr>
          <p:cNvSpPr txBox="1"/>
          <p:nvPr/>
        </p:nvSpPr>
        <p:spPr>
          <a:xfrm>
            <a:off x="869466" y="1460066"/>
            <a:ext cx="7557358" cy="1015663"/>
          </a:xfrm>
          <a:prstGeom prst="rect">
            <a:avLst/>
          </a:prstGeom>
          <a:noFill/>
        </p:spPr>
        <p:txBody>
          <a:bodyPr wrap="square" rtlCol="0">
            <a:spAutoFit/>
          </a:bodyPr>
          <a:lstStyle/>
          <a:p>
            <a:pPr algn="just"/>
            <a:r>
              <a:rPr lang="en-US" sz="2000" dirty="0">
                <a:solidFill>
                  <a:srgbClr val="263238"/>
                </a:solidFill>
                <a:latin typeface="system-ui"/>
              </a:rPr>
              <a:t>Padding </a:t>
            </a:r>
            <a:r>
              <a:rPr lang="vi-VN" sz="2000" dirty="0">
                <a:solidFill>
                  <a:srgbClr val="263238"/>
                </a:solidFill>
                <a:latin typeface="system-ui"/>
              </a:rPr>
              <a:t>là tạo mã thông báo cho tất cả các email có kích thước bằng nhau. Khi chúng tôi gửi đầu vào theo lô điểm dữ liệu, thông tin trong văn bản có thể bị mất khi đầu vào có kích thước khác nhau.</a:t>
            </a:r>
            <a:endParaRPr lang="en-US" sz="2000" dirty="0">
              <a:solidFill>
                <a:srgbClr val="263238"/>
              </a:solidFill>
              <a:latin typeface="system-ui"/>
            </a:endParaRPr>
          </a:p>
        </p:txBody>
      </p:sp>
      <p:sp>
        <p:nvSpPr>
          <p:cNvPr id="9" name="TextBox 8">
            <a:extLst>
              <a:ext uri="{FF2B5EF4-FFF2-40B4-BE49-F238E27FC236}">
                <a16:creationId xmlns:a16="http://schemas.microsoft.com/office/drawing/2014/main" id="{27CD45A4-F591-781C-64F7-2AF0F96C4CAE}"/>
              </a:ext>
            </a:extLst>
          </p:cNvPr>
          <p:cNvSpPr txBox="1"/>
          <p:nvPr/>
        </p:nvSpPr>
        <p:spPr>
          <a:xfrm>
            <a:off x="869466" y="2796807"/>
            <a:ext cx="7557358" cy="1015663"/>
          </a:xfrm>
          <a:prstGeom prst="rect">
            <a:avLst/>
          </a:prstGeom>
          <a:noFill/>
        </p:spPr>
        <p:txBody>
          <a:bodyPr wrap="square" rtlCol="0">
            <a:spAutoFit/>
          </a:bodyPr>
          <a:lstStyle/>
          <a:p>
            <a:pPr algn="just"/>
            <a:r>
              <a:rPr lang="vi-VN" sz="2000" dirty="0">
                <a:solidFill>
                  <a:srgbClr val="263238"/>
                </a:solidFill>
                <a:latin typeface="system-ui"/>
              </a:rPr>
              <a:t>Mô hình sẽ mong đợi biến mục tiêu là một số chứ không phải một chuỗi. Khi chúng tôi sử dụng chuỗi để ghi nhãn dữ liệu của mình, nó kém linh hoạt hơn so với ghi nhãn theo số.</a:t>
            </a:r>
            <a:endParaRPr lang="en-US" sz="2000" dirty="0">
              <a:solidFill>
                <a:srgbClr val="263238"/>
              </a:solidFill>
              <a:latin typeface="system-ui"/>
            </a:endParaRPr>
          </a:p>
        </p:txBody>
      </p:sp>
    </p:spTree>
    <p:extLst>
      <p:ext uri="{BB962C8B-B14F-4D97-AF65-F5344CB8AC3E}">
        <p14:creationId xmlns:p14="http://schemas.microsoft.com/office/powerpoint/2010/main" val="322931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2647" name="Google Shape;2647;p33"/>
          <p:cNvGrpSpPr/>
          <p:nvPr/>
        </p:nvGrpSpPr>
        <p:grpSpPr>
          <a:xfrm>
            <a:off x="1318525" y="2554735"/>
            <a:ext cx="6503700" cy="735300"/>
            <a:chOff x="1318525" y="2554735"/>
            <a:chExt cx="6503700" cy="735300"/>
          </a:xfrm>
        </p:grpSpPr>
        <p:grpSp>
          <p:nvGrpSpPr>
            <p:cNvPr id="2648" name="Google Shape;2648;p33"/>
            <p:cNvGrpSpPr/>
            <p:nvPr/>
          </p:nvGrpSpPr>
          <p:grpSpPr>
            <a:xfrm flipH="1">
              <a:off x="2498927" y="2554735"/>
              <a:ext cx="1273500" cy="735300"/>
              <a:chOff x="1318525" y="2173735"/>
              <a:chExt cx="1273500" cy="735300"/>
            </a:xfrm>
          </p:grpSpPr>
          <p:cxnSp>
            <p:nvCxnSpPr>
              <p:cNvPr id="2649" name="Google Shape;2649;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0" name="Google Shape;2650;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51" name="Google Shape;2651;p33"/>
            <p:cNvGrpSpPr/>
            <p:nvPr/>
          </p:nvGrpSpPr>
          <p:grpSpPr>
            <a:xfrm flipH="1">
              <a:off x="4532002" y="2554735"/>
              <a:ext cx="1273500" cy="735300"/>
              <a:chOff x="1318525" y="2173735"/>
              <a:chExt cx="1273500" cy="735300"/>
            </a:xfrm>
          </p:grpSpPr>
          <p:cxnSp>
            <p:nvCxnSpPr>
              <p:cNvPr id="2652" name="Google Shape;2652;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3" name="Google Shape;2653;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54" name="Google Shape;2654;p33"/>
            <p:cNvGrpSpPr/>
            <p:nvPr/>
          </p:nvGrpSpPr>
          <p:grpSpPr>
            <a:xfrm flipH="1">
              <a:off x="6548725" y="2554735"/>
              <a:ext cx="1273500" cy="735300"/>
              <a:chOff x="1318525" y="2173735"/>
              <a:chExt cx="1273500" cy="735300"/>
            </a:xfrm>
          </p:grpSpPr>
          <p:cxnSp>
            <p:nvCxnSpPr>
              <p:cNvPr id="2655" name="Google Shape;2655;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6" name="Google Shape;2656;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57" name="Google Shape;2657;p33"/>
            <p:cNvGrpSpPr/>
            <p:nvPr/>
          </p:nvGrpSpPr>
          <p:grpSpPr>
            <a:xfrm>
              <a:off x="5368323" y="2554735"/>
              <a:ext cx="1273500" cy="735300"/>
              <a:chOff x="1318525" y="2173735"/>
              <a:chExt cx="1273500" cy="735300"/>
            </a:xfrm>
          </p:grpSpPr>
          <p:cxnSp>
            <p:nvCxnSpPr>
              <p:cNvPr id="2658" name="Google Shape;2658;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9" name="Google Shape;2659;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60" name="Google Shape;2660;p33"/>
            <p:cNvGrpSpPr/>
            <p:nvPr/>
          </p:nvGrpSpPr>
          <p:grpSpPr>
            <a:xfrm>
              <a:off x="3335248" y="2554735"/>
              <a:ext cx="1273500" cy="735300"/>
              <a:chOff x="1318525" y="2173735"/>
              <a:chExt cx="1273500" cy="735300"/>
            </a:xfrm>
          </p:grpSpPr>
          <p:cxnSp>
            <p:nvCxnSpPr>
              <p:cNvPr id="2661" name="Google Shape;2661;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62" name="Google Shape;2662;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63" name="Google Shape;2663;p33"/>
            <p:cNvGrpSpPr/>
            <p:nvPr/>
          </p:nvGrpSpPr>
          <p:grpSpPr>
            <a:xfrm>
              <a:off x="1318525" y="2554735"/>
              <a:ext cx="1273500" cy="735300"/>
              <a:chOff x="1318525" y="2173735"/>
              <a:chExt cx="1273500" cy="735300"/>
            </a:xfrm>
          </p:grpSpPr>
          <p:cxnSp>
            <p:nvCxnSpPr>
              <p:cNvPr id="2664" name="Google Shape;2664;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65" name="Google Shape;2665;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sp>
        <p:nvSpPr>
          <p:cNvPr id="2666" name="Google Shape;2666;p33"/>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lvl="0"/>
            <a:r>
              <a:rPr lang="en-GB" sz="4000" dirty="0" err="1">
                <a:latin typeface="+mj-lt"/>
              </a:rPr>
              <a:t>Mô</a:t>
            </a:r>
            <a:r>
              <a:rPr lang="en-GB" sz="4000" dirty="0">
                <a:latin typeface="+mj-lt"/>
              </a:rPr>
              <a:t> </a:t>
            </a:r>
            <a:r>
              <a:rPr lang="en-GB" sz="4000" dirty="0" err="1">
                <a:latin typeface="+mj-lt"/>
              </a:rPr>
              <a:t>hình</a:t>
            </a:r>
            <a:endParaRPr sz="4000" dirty="0">
              <a:latin typeface="+mj-lt"/>
            </a:endParaRPr>
          </a:p>
        </p:txBody>
      </p:sp>
      <p:grpSp>
        <p:nvGrpSpPr>
          <p:cNvPr id="2667" name="Google Shape;2667;p33"/>
          <p:cNvGrpSpPr/>
          <p:nvPr/>
        </p:nvGrpSpPr>
        <p:grpSpPr>
          <a:xfrm>
            <a:off x="1229723" y="2174427"/>
            <a:ext cx="590840" cy="682345"/>
            <a:chOff x="3669150" y="2223718"/>
            <a:chExt cx="436237" cy="503799"/>
          </a:xfrm>
        </p:grpSpPr>
        <p:sp>
          <p:nvSpPr>
            <p:cNvPr id="2668" name="Google Shape;2668;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33"/>
          <p:cNvGrpSpPr/>
          <p:nvPr/>
        </p:nvGrpSpPr>
        <p:grpSpPr>
          <a:xfrm>
            <a:off x="3260973" y="2174427"/>
            <a:ext cx="590840" cy="682345"/>
            <a:chOff x="3669150" y="2223718"/>
            <a:chExt cx="436237" cy="503799"/>
          </a:xfrm>
        </p:grpSpPr>
        <p:sp>
          <p:nvSpPr>
            <p:cNvPr id="2672" name="Google Shape;2672;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a:off x="5292198" y="2174427"/>
            <a:ext cx="590840" cy="682345"/>
            <a:chOff x="3669150" y="2223718"/>
            <a:chExt cx="436237" cy="503799"/>
          </a:xfrm>
        </p:grpSpPr>
        <p:sp>
          <p:nvSpPr>
            <p:cNvPr id="2676" name="Google Shape;2676;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2679;p33"/>
          <p:cNvGrpSpPr/>
          <p:nvPr/>
        </p:nvGrpSpPr>
        <p:grpSpPr>
          <a:xfrm>
            <a:off x="7323423" y="2174427"/>
            <a:ext cx="590840" cy="682345"/>
            <a:chOff x="3669150" y="2223718"/>
            <a:chExt cx="436237" cy="503799"/>
          </a:xfrm>
        </p:grpSpPr>
        <p:sp>
          <p:nvSpPr>
            <p:cNvPr id="2680" name="Google Shape;2680;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33"/>
          <p:cNvGrpSpPr/>
          <p:nvPr/>
        </p:nvGrpSpPr>
        <p:grpSpPr>
          <a:xfrm>
            <a:off x="2245311" y="2756502"/>
            <a:ext cx="590840" cy="682345"/>
            <a:chOff x="3669150" y="2223718"/>
            <a:chExt cx="436237" cy="503799"/>
          </a:xfrm>
        </p:grpSpPr>
        <p:sp>
          <p:nvSpPr>
            <p:cNvPr id="2684" name="Google Shape;2684;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33"/>
          <p:cNvGrpSpPr/>
          <p:nvPr/>
        </p:nvGrpSpPr>
        <p:grpSpPr>
          <a:xfrm>
            <a:off x="4276561" y="2756502"/>
            <a:ext cx="590840" cy="682345"/>
            <a:chOff x="3669150" y="2223718"/>
            <a:chExt cx="436237" cy="503799"/>
          </a:xfrm>
        </p:grpSpPr>
        <p:sp>
          <p:nvSpPr>
            <p:cNvPr id="2688" name="Google Shape;2688;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33"/>
          <p:cNvGrpSpPr/>
          <p:nvPr/>
        </p:nvGrpSpPr>
        <p:grpSpPr>
          <a:xfrm>
            <a:off x="6307786" y="2756502"/>
            <a:ext cx="590840" cy="682345"/>
            <a:chOff x="3669150" y="2223718"/>
            <a:chExt cx="436237" cy="503799"/>
          </a:xfrm>
        </p:grpSpPr>
        <p:sp>
          <p:nvSpPr>
            <p:cNvPr id="2692" name="Google Shape;2692;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6" name="Google Shape;2696;p33"/>
          <p:cNvSpPr txBox="1"/>
          <p:nvPr/>
        </p:nvSpPr>
        <p:spPr>
          <a:xfrm>
            <a:off x="620027" y="164177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Raw text</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699" name="Google Shape;2699;p33"/>
          <p:cNvSpPr txBox="1"/>
          <p:nvPr/>
        </p:nvSpPr>
        <p:spPr>
          <a:xfrm>
            <a:off x="2608316" y="1501541"/>
            <a:ext cx="1896816" cy="5204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Word Embedding layer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02" name="Google Shape;2702;p33"/>
          <p:cNvSpPr txBox="1"/>
          <p:nvPr/>
        </p:nvSpPr>
        <p:spPr>
          <a:xfrm>
            <a:off x="4757810" y="1501541"/>
            <a:ext cx="1659616" cy="5204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Fully connected layer</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08" name="Google Shape;2708;p33"/>
          <p:cNvSpPr txBox="1"/>
          <p:nvPr/>
        </p:nvSpPr>
        <p:spPr>
          <a:xfrm>
            <a:off x="1601305" y="368055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Pre-processing</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1" name="Google Shape;2711;p33"/>
          <p:cNvSpPr txBox="1"/>
          <p:nvPr/>
        </p:nvSpPr>
        <p:spPr>
          <a:xfrm>
            <a:off x="3804208" y="3591250"/>
            <a:ext cx="1536208" cy="4321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Long – Short term memory</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4" name="Google Shape;2714;p33"/>
          <p:cNvSpPr txBox="1"/>
          <p:nvPr/>
        </p:nvSpPr>
        <p:spPr>
          <a:xfrm>
            <a:off x="5663756" y="3683769"/>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Dropout</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71" name="Google Shape;2702;p33"/>
          <p:cNvSpPr txBox="1"/>
          <p:nvPr/>
        </p:nvSpPr>
        <p:spPr>
          <a:xfrm>
            <a:off x="6789366" y="1501541"/>
            <a:ext cx="1659616" cy="5204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Fully connected layer</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72" name="Google Shape;1132;p20"/>
          <p:cNvSpPr/>
          <p:nvPr/>
        </p:nvSpPr>
        <p:spPr>
          <a:xfrm>
            <a:off x="487587" y="29182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A7E6D1-0E91-0203-5D8A-648AFF77B511}"/>
                  </a:ext>
                </a:extLst>
              </p:cNvPr>
              <p:cNvSpPr txBox="1"/>
              <p:nvPr/>
            </p:nvSpPr>
            <p:spPr>
              <a:xfrm>
                <a:off x="639627" y="397855"/>
                <a:ext cx="2773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𝑪</m:t>
                      </m:r>
                    </m:oMath>
                  </m:oMathPara>
                </a14:m>
                <a:endParaRPr lang="en-US" sz="2400" b="1">
                  <a:solidFill>
                    <a:schemeClr val="bg1"/>
                  </a:solidFill>
                </a:endParaRPr>
              </a:p>
            </p:txBody>
          </p:sp>
        </mc:Choice>
        <mc:Fallback xmlns="">
          <p:sp>
            <p:nvSpPr>
              <p:cNvPr id="74" name="TextBox 73">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639627" y="397855"/>
                <a:ext cx="277319" cy="369332"/>
              </a:xfrm>
              <a:prstGeom prst="rect">
                <a:avLst/>
              </a:prstGeom>
              <a:blipFill>
                <a:blip r:embed="rId3"/>
                <a:stretch>
                  <a:fillRect l="-24444" r="-22222" b="-9836"/>
                </a:stretch>
              </a:blipFill>
            </p:spPr>
            <p:txBody>
              <a:bodyPr/>
              <a:lstStyle/>
              <a:p>
                <a:r>
                  <a:rPr lang="en-US">
                    <a:noFill/>
                  </a:rPr>
                  <a:t> </a:t>
                </a:r>
              </a:p>
            </p:txBody>
          </p:sp>
        </mc:Fallback>
      </mc:AlternateContent>
    </p:spTree>
    <p:extLst>
      <p:ext uri="{BB962C8B-B14F-4D97-AF65-F5344CB8AC3E}">
        <p14:creationId xmlns:p14="http://schemas.microsoft.com/office/powerpoint/2010/main" val="136910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647"/>
                                        </p:tgtEl>
                                        <p:attrNameLst>
                                          <p:attrName>style.visibility</p:attrName>
                                        </p:attrNameLst>
                                      </p:cBhvr>
                                      <p:to>
                                        <p:strVal val="visible"/>
                                      </p:to>
                                    </p:set>
                                    <p:animEffect transition="in" filter="barn(outHorizontal)">
                                      <p:cBhvr>
                                        <p:cTn id="7" dur="500"/>
                                        <p:tgtEl>
                                          <p:spTgt spid="2647"/>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2666"/>
                                        </p:tgtEl>
                                        <p:attrNameLst>
                                          <p:attrName>style.visibility</p:attrName>
                                        </p:attrNameLst>
                                      </p:cBhvr>
                                      <p:to>
                                        <p:strVal val="visible"/>
                                      </p:to>
                                    </p:set>
                                    <p:animEffect transition="in" filter="barn(outHorizontal)">
                                      <p:cBhvr>
                                        <p:cTn id="10" dur="500"/>
                                        <p:tgtEl>
                                          <p:spTgt spid="2666"/>
                                        </p:tgtEl>
                                      </p:cBhvr>
                                    </p:animEffect>
                                  </p:childTnLst>
                                </p:cTn>
                              </p:par>
                              <p:par>
                                <p:cTn id="11" presetID="16" presetClass="entr" presetSubtype="42" fill="hold" nodeType="withEffect">
                                  <p:stCondLst>
                                    <p:cond delay="0"/>
                                  </p:stCondLst>
                                  <p:childTnLst>
                                    <p:set>
                                      <p:cBhvr>
                                        <p:cTn id="12" dur="1" fill="hold">
                                          <p:stCondLst>
                                            <p:cond delay="0"/>
                                          </p:stCondLst>
                                        </p:cTn>
                                        <p:tgtEl>
                                          <p:spTgt spid="2667"/>
                                        </p:tgtEl>
                                        <p:attrNameLst>
                                          <p:attrName>style.visibility</p:attrName>
                                        </p:attrNameLst>
                                      </p:cBhvr>
                                      <p:to>
                                        <p:strVal val="visible"/>
                                      </p:to>
                                    </p:set>
                                    <p:animEffect transition="in" filter="barn(outHorizontal)">
                                      <p:cBhvr>
                                        <p:cTn id="13" dur="500"/>
                                        <p:tgtEl>
                                          <p:spTgt spid="2667"/>
                                        </p:tgtEl>
                                      </p:cBhvr>
                                    </p:animEffect>
                                  </p:childTnLst>
                                </p:cTn>
                              </p:par>
                              <p:par>
                                <p:cTn id="14" presetID="16" presetClass="entr" presetSubtype="42" fill="hold" nodeType="withEffect">
                                  <p:stCondLst>
                                    <p:cond delay="0"/>
                                  </p:stCondLst>
                                  <p:childTnLst>
                                    <p:set>
                                      <p:cBhvr>
                                        <p:cTn id="15" dur="1" fill="hold">
                                          <p:stCondLst>
                                            <p:cond delay="0"/>
                                          </p:stCondLst>
                                        </p:cTn>
                                        <p:tgtEl>
                                          <p:spTgt spid="2671"/>
                                        </p:tgtEl>
                                        <p:attrNameLst>
                                          <p:attrName>style.visibility</p:attrName>
                                        </p:attrNameLst>
                                      </p:cBhvr>
                                      <p:to>
                                        <p:strVal val="visible"/>
                                      </p:to>
                                    </p:set>
                                    <p:animEffect transition="in" filter="barn(outHorizontal)">
                                      <p:cBhvr>
                                        <p:cTn id="16" dur="500"/>
                                        <p:tgtEl>
                                          <p:spTgt spid="2671"/>
                                        </p:tgtEl>
                                      </p:cBhvr>
                                    </p:animEffect>
                                  </p:childTnLst>
                                </p:cTn>
                              </p:par>
                              <p:par>
                                <p:cTn id="17" presetID="16" presetClass="entr" presetSubtype="42" fill="hold" nodeType="withEffect">
                                  <p:stCondLst>
                                    <p:cond delay="0"/>
                                  </p:stCondLst>
                                  <p:childTnLst>
                                    <p:set>
                                      <p:cBhvr>
                                        <p:cTn id="18" dur="1" fill="hold">
                                          <p:stCondLst>
                                            <p:cond delay="0"/>
                                          </p:stCondLst>
                                        </p:cTn>
                                        <p:tgtEl>
                                          <p:spTgt spid="2675"/>
                                        </p:tgtEl>
                                        <p:attrNameLst>
                                          <p:attrName>style.visibility</p:attrName>
                                        </p:attrNameLst>
                                      </p:cBhvr>
                                      <p:to>
                                        <p:strVal val="visible"/>
                                      </p:to>
                                    </p:set>
                                    <p:animEffect transition="in" filter="barn(outHorizontal)">
                                      <p:cBhvr>
                                        <p:cTn id="19" dur="500"/>
                                        <p:tgtEl>
                                          <p:spTgt spid="2675"/>
                                        </p:tgtEl>
                                      </p:cBhvr>
                                    </p:animEffect>
                                  </p:childTnLst>
                                </p:cTn>
                              </p:par>
                              <p:par>
                                <p:cTn id="20" presetID="16" presetClass="entr" presetSubtype="42" fill="hold" nodeType="withEffect">
                                  <p:stCondLst>
                                    <p:cond delay="0"/>
                                  </p:stCondLst>
                                  <p:childTnLst>
                                    <p:set>
                                      <p:cBhvr>
                                        <p:cTn id="21" dur="1" fill="hold">
                                          <p:stCondLst>
                                            <p:cond delay="0"/>
                                          </p:stCondLst>
                                        </p:cTn>
                                        <p:tgtEl>
                                          <p:spTgt spid="2679"/>
                                        </p:tgtEl>
                                        <p:attrNameLst>
                                          <p:attrName>style.visibility</p:attrName>
                                        </p:attrNameLst>
                                      </p:cBhvr>
                                      <p:to>
                                        <p:strVal val="visible"/>
                                      </p:to>
                                    </p:set>
                                    <p:animEffect transition="in" filter="barn(outHorizontal)">
                                      <p:cBhvr>
                                        <p:cTn id="22" dur="500"/>
                                        <p:tgtEl>
                                          <p:spTgt spid="2679"/>
                                        </p:tgtEl>
                                      </p:cBhvr>
                                    </p:animEffect>
                                  </p:childTnLst>
                                </p:cTn>
                              </p:par>
                              <p:par>
                                <p:cTn id="23" presetID="16" presetClass="entr" presetSubtype="42" fill="hold" nodeType="withEffect">
                                  <p:stCondLst>
                                    <p:cond delay="0"/>
                                  </p:stCondLst>
                                  <p:childTnLst>
                                    <p:set>
                                      <p:cBhvr>
                                        <p:cTn id="24" dur="1" fill="hold">
                                          <p:stCondLst>
                                            <p:cond delay="0"/>
                                          </p:stCondLst>
                                        </p:cTn>
                                        <p:tgtEl>
                                          <p:spTgt spid="2683"/>
                                        </p:tgtEl>
                                        <p:attrNameLst>
                                          <p:attrName>style.visibility</p:attrName>
                                        </p:attrNameLst>
                                      </p:cBhvr>
                                      <p:to>
                                        <p:strVal val="visible"/>
                                      </p:to>
                                    </p:set>
                                    <p:animEffect transition="in" filter="barn(outHorizontal)">
                                      <p:cBhvr>
                                        <p:cTn id="25" dur="500"/>
                                        <p:tgtEl>
                                          <p:spTgt spid="2683"/>
                                        </p:tgtEl>
                                      </p:cBhvr>
                                    </p:animEffect>
                                  </p:childTnLst>
                                </p:cTn>
                              </p:par>
                              <p:par>
                                <p:cTn id="26" presetID="16" presetClass="entr" presetSubtype="42" fill="hold" nodeType="withEffect">
                                  <p:stCondLst>
                                    <p:cond delay="0"/>
                                  </p:stCondLst>
                                  <p:childTnLst>
                                    <p:set>
                                      <p:cBhvr>
                                        <p:cTn id="27" dur="1" fill="hold">
                                          <p:stCondLst>
                                            <p:cond delay="0"/>
                                          </p:stCondLst>
                                        </p:cTn>
                                        <p:tgtEl>
                                          <p:spTgt spid="2687"/>
                                        </p:tgtEl>
                                        <p:attrNameLst>
                                          <p:attrName>style.visibility</p:attrName>
                                        </p:attrNameLst>
                                      </p:cBhvr>
                                      <p:to>
                                        <p:strVal val="visible"/>
                                      </p:to>
                                    </p:set>
                                    <p:animEffect transition="in" filter="barn(outHorizontal)">
                                      <p:cBhvr>
                                        <p:cTn id="28" dur="500"/>
                                        <p:tgtEl>
                                          <p:spTgt spid="2687"/>
                                        </p:tgtEl>
                                      </p:cBhvr>
                                    </p:animEffect>
                                  </p:childTnLst>
                                </p:cTn>
                              </p:par>
                              <p:par>
                                <p:cTn id="29" presetID="16" presetClass="entr" presetSubtype="42" fill="hold" nodeType="withEffect">
                                  <p:stCondLst>
                                    <p:cond delay="0"/>
                                  </p:stCondLst>
                                  <p:childTnLst>
                                    <p:set>
                                      <p:cBhvr>
                                        <p:cTn id="30" dur="1" fill="hold">
                                          <p:stCondLst>
                                            <p:cond delay="0"/>
                                          </p:stCondLst>
                                        </p:cTn>
                                        <p:tgtEl>
                                          <p:spTgt spid="2691"/>
                                        </p:tgtEl>
                                        <p:attrNameLst>
                                          <p:attrName>style.visibility</p:attrName>
                                        </p:attrNameLst>
                                      </p:cBhvr>
                                      <p:to>
                                        <p:strVal val="visible"/>
                                      </p:to>
                                    </p:set>
                                    <p:animEffect transition="in" filter="barn(outHorizontal)">
                                      <p:cBhvr>
                                        <p:cTn id="31" dur="500"/>
                                        <p:tgtEl>
                                          <p:spTgt spid="2691"/>
                                        </p:tgtEl>
                                      </p:cBhvr>
                                    </p:animEffect>
                                  </p:childTnLst>
                                </p:cTn>
                              </p:par>
                              <p:par>
                                <p:cTn id="32" presetID="16" presetClass="entr" presetSubtype="42" fill="hold" grpId="0" nodeType="withEffect">
                                  <p:stCondLst>
                                    <p:cond delay="0"/>
                                  </p:stCondLst>
                                  <p:childTnLst>
                                    <p:set>
                                      <p:cBhvr>
                                        <p:cTn id="33" dur="1" fill="hold">
                                          <p:stCondLst>
                                            <p:cond delay="0"/>
                                          </p:stCondLst>
                                        </p:cTn>
                                        <p:tgtEl>
                                          <p:spTgt spid="2696"/>
                                        </p:tgtEl>
                                        <p:attrNameLst>
                                          <p:attrName>style.visibility</p:attrName>
                                        </p:attrNameLst>
                                      </p:cBhvr>
                                      <p:to>
                                        <p:strVal val="visible"/>
                                      </p:to>
                                    </p:set>
                                    <p:animEffect transition="in" filter="barn(outHorizontal)">
                                      <p:cBhvr>
                                        <p:cTn id="34" dur="500"/>
                                        <p:tgtEl>
                                          <p:spTgt spid="2696"/>
                                        </p:tgtEl>
                                      </p:cBhvr>
                                    </p:animEffect>
                                  </p:childTnLst>
                                </p:cTn>
                              </p:par>
                              <p:par>
                                <p:cTn id="35" presetID="16" presetClass="entr" presetSubtype="42" fill="hold" grpId="0" nodeType="withEffect">
                                  <p:stCondLst>
                                    <p:cond delay="0"/>
                                  </p:stCondLst>
                                  <p:childTnLst>
                                    <p:set>
                                      <p:cBhvr>
                                        <p:cTn id="36" dur="1" fill="hold">
                                          <p:stCondLst>
                                            <p:cond delay="0"/>
                                          </p:stCondLst>
                                        </p:cTn>
                                        <p:tgtEl>
                                          <p:spTgt spid="2699"/>
                                        </p:tgtEl>
                                        <p:attrNameLst>
                                          <p:attrName>style.visibility</p:attrName>
                                        </p:attrNameLst>
                                      </p:cBhvr>
                                      <p:to>
                                        <p:strVal val="visible"/>
                                      </p:to>
                                    </p:set>
                                    <p:animEffect transition="in" filter="barn(outHorizontal)">
                                      <p:cBhvr>
                                        <p:cTn id="37" dur="500"/>
                                        <p:tgtEl>
                                          <p:spTgt spid="2699"/>
                                        </p:tgtEl>
                                      </p:cBhvr>
                                    </p:animEffect>
                                  </p:childTnLst>
                                </p:cTn>
                              </p:par>
                              <p:par>
                                <p:cTn id="38" presetID="16" presetClass="entr" presetSubtype="42" fill="hold" grpId="0" nodeType="withEffect">
                                  <p:stCondLst>
                                    <p:cond delay="0"/>
                                  </p:stCondLst>
                                  <p:childTnLst>
                                    <p:set>
                                      <p:cBhvr>
                                        <p:cTn id="39" dur="1" fill="hold">
                                          <p:stCondLst>
                                            <p:cond delay="0"/>
                                          </p:stCondLst>
                                        </p:cTn>
                                        <p:tgtEl>
                                          <p:spTgt spid="2702"/>
                                        </p:tgtEl>
                                        <p:attrNameLst>
                                          <p:attrName>style.visibility</p:attrName>
                                        </p:attrNameLst>
                                      </p:cBhvr>
                                      <p:to>
                                        <p:strVal val="visible"/>
                                      </p:to>
                                    </p:set>
                                    <p:animEffect transition="in" filter="barn(outHorizontal)">
                                      <p:cBhvr>
                                        <p:cTn id="40" dur="500"/>
                                        <p:tgtEl>
                                          <p:spTgt spid="2702"/>
                                        </p:tgtEl>
                                      </p:cBhvr>
                                    </p:animEffect>
                                  </p:childTnLst>
                                </p:cTn>
                              </p:par>
                              <p:par>
                                <p:cTn id="41" presetID="16" presetClass="entr" presetSubtype="42" fill="hold" grpId="0" nodeType="withEffect">
                                  <p:stCondLst>
                                    <p:cond delay="0"/>
                                  </p:stCondLst>
                                  <p:childTnLst>
                                    <p:set>
                                      <p:cBhvr>
                                        <p:cTn id="42" dur="1" fill="hold">
                                          <p:stCondLst>
                                            <p:cond delay="0"/>
                                          </p:stCondLst>
                                        </p:cTn>
                                        <p:tgtEl>
                                          <p:spTgt spid="2708"/>
                                        </p:tgtEl>
                                        <p:attrNameLst>
                                          <p:attrName>style.visibility</p:attrName>
                                        </p:attrNameLst>
                                      </p:cBhvr>
                                      <p:to>
                                        <p:strVal val="visible"/>
                                      </p:to>
                                    </p:set>
                                    <p:animEffect transition="in" filter="barn(outHorizontal)">
                                      <p:cBhvr>
                                        <p:cTn id="43" dur="500"/>
                                        <p:tgtEl>
                                          <p:spTgt spid="2708"/>
                                        </p:tgtEl>
                                      </p:cBhvr>
                                    </p:animEffect>
                                  </p:childTnLst>
                                </p:cTn>
                              </p:par>
                              <p:par>
                                <p:cTn id="44" presetID="16" presetClass="entr" presetSubtype="42" fill="hold" grpId="0" nodeType="withEffect">
                                  <p:stCondLst>
                                    <p:cond delay="0"/>
                                  </p:stCondLst>
                                  <p:childTnLst>
                                    <p:set>
                                      <p:cBhvr>
                                        <p:cTn id="45" dur="1" fill="hold">
                                          <p:stCondLst>
                                            <p:cond delay="0"/>
                                          </p:stCondLst>
                                        </p:cTn>
                                        <p:tgtEl>
                                          <p:spTgt spid="2711"/>
                                        </p:tgtEl>
                                        <p:attrNameLst>
                                          <p:attrName>style.visibility</p:attrName>
                                        </p:attrNameLst>
                                      </p:cBhvr>
                                      <p:to>
                                        <p:strVal val="visible"/>
                                      </p:to>
                                    </p:set>
                                    <p:animEffect transition="in" filter="barn(outHorizontal)">
                                      <p:cBhvr>
                                        <p:cTn id="46" dur="500"/>
                                        <p:tgtEl>
                                          <p:spTgt spid="2711"/>
                                        </p:tgtEl>
                                      </p:cBhvr>
                                    </p:animEffect>
                                  </p:childTnLst>
                                </p:cTn>
                              </p:par>
                              <p:par>
                                <p:cTn id="47" presetID="16" presetClass="entr" presetSubtype="42" fill="hold" grpId="0" nodeType="withEffect">
                                  <p:stCondLst>
                                    <p:cond delay="0"/>
                                  </p:stCondLst>
                                  <p:childTnLst>
                                    <p:set>
                                      <p:cBhvr>
                                        <p:cTn id="48" dur="1" fill="hold">
                                          <p:stCondLst>
                                            <p:cond delay="0"/>
                                          </p:stCondLst>
                                        </p:cTn>
                                        <p:tgtEl>
                                          <p:spTgt spid="2714"/>
                                        </p:tgtEl>
                                        <p:attrNameLst>
                                          <p:attrName>style.visibility</p:attrName>
                                        </p:attrNameLst>
                                      </p:cBhvr>
                                      <p:to>
                                        <p:strVal val="visible"/>
                                      </p:to>
                                    </p:set>
                                    <p:animEffect transition="in" filter="barn(outHorizontal)">
                                      <p:cBhvr>
                                        <p:cTn id="49" dur="500"/>
                                        <p:tgtEl>
                                          <p:spTgt spid="2714"/>
                                        </p:tgtEl>
                                      </p:cBhvr>
                                    </p:animEffect>
                                  </p:childTnLst>
                                </p:cTn>
                              </p:par>
                              <p:par>
                                <p:cTn id="50" presetID="16" presetClass="entr" presetSubtype="42"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barn(outHorizontal)">
                                      <p:cBhvr>
                                        <p:cTn id="52" dur="500"/>
                                        <p:tgtEl>
                                          <p:spTgt spid="71"/>
                                        </p:tgtEl>
                                      </p:cBhvr>
                                    </p:animEffect>
                                  </p:childTnLst>
                                </p:cTn>
                              </p:par>
                              <p:par>
                                <p:cTn id="53" presetID="16" presetClass="entr" presetSubtype="42"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barn(outHorizontal)">
                                      <p:cBhvr>
                                        <p:cTn id="55" dur="500"/>
                                        <p:tgtEl>
                                          <p:spTgt spid="72"/>
                                        </p:tgtEl>
                                      </p:cBhvr>
                                    </p:animEffect>
                                  </p:childTnLst>
                                </p:cTn>
                              </p:par>
                              <p:par>
                                <p:cTn id="56" presetID="16" presetClass="entr" presetSubtype="42" fill="hold" grpId="0" nodeType="with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barn(outHorizontal)">
                                      <p:cBhvr>
                                        <p:cTn id="5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6" grpId="0"/>
      <p:bldP spid="2696" grpId="0"/>
      <p:bldP spid="2699" grpId="0"/>
      <p:bldP spid="2702" grpId="0"/>
      <p:bldP spid="2708" grpId="0"/>
      <p:bldP spid="2711" grpId="0"/>
      <p:bldP spid="2714" grpId="0"/>
      <p:bldP spid="71" grpId="0"/>
      <p:bldP spid="72" grpId="0" animBg="1"/>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cxnSp>
        <p:nvCxnSpPr>
          <p:cNvPr id="1108" name="Google Shape;1108;p20"/>
          <p:cNvCxnSpPr>
            <a:stCxn id="1109" idx="2"/>
            <a:endCxn id="1110" idx="0"/>
          </p:cNvCxnSpPr>
          <p:nvPr/>
        </p:nvCxnSpPr>
        <p:spPr>
          <a:xfrm rot="-5400000" flipH="1">
            <a:off x="3121599" y="2502351"/>
            <a:ext cx="550200" cy="2495100"/>
          </a:xfrm>
          <a:prstGeom prst="bentConnector3">
            <a:avLst>
              <a:gd name="adj1" fmla="val 49989"/>
            </a:avLst>
          </a:prstGeom>
          <a:noFill/>
          <a:ln w="76200" cap="flat" cmpd="sng">
            <a:solidFill>
              <a:schemeClr val="accent2"/>
            </a:solidFill>
            <a:prstDash val="solid"/>
            <a:round/>
            <a:headEnd type="none" w="med" len="med"/>
            <a:tailEnd type="none" w="med" len="med"/>
          </a:ln>
        </p:spPr>
      </p:cxnSp>
      <p:sp>
        <p:nvSpPr>
          <p:cNvPr id="1111" name="Google Shape;1111;p20"/>
          <p:cNvSpPr/>
          <p:nvPr/>
        </p:nvSpPr>
        <p:spPr>
          <a:xfrm>
            <a:off x="1205949" y="1588401"/>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2" name="Google Shape;1112;p20"/>
          <p:cNvCxnSpPr>
            <a:stCxn id="1113" idx="2"/>
            <a:endCxn id="1110" idx="0"/>
          </p:cNvCxnSpPr>
          <p:nvPr/>
        </p:nvCxnSpPr>
        <p:spPr>
          <a:xfrm rot="5400000">
            <a:off x="5616749" y="2502351"/>
            <a:ext cx="550200" cy="2495100"/>
          </a:xfrm>
          <a:prstGeom prst="bentConnector3">
            <a:avLst>
              <a:gd name="adj1" fmla="val 49989"/>
            </a:avLst>
          </a:prstGeom>
          <a:noFill/>
          <a:ln w="76200" cap="flat" cmpd="sng">
            <a:solidFill>
              <a:schemeClr val="accent2"/>
            </a:solidFill>
            <a:prstDash val="solid"/>
            <a:round/>
            <a:headEnd type="none" w="med" len="med"/>
            <a:tailEnd type="none" w="med" len="med"/>
          </a:ln>
        </p:spPr>
      </p:cxnSp>
      <p:sp>
        <p:nvSpPr>
          <p:cNvPr id="1114" name="Google Shape;1114;p20"/>
          <p:cNvSpPr/>
          <p:nvPr/>
        </p:nvSpPr>
        <p:spPr>
          <a:xfrm>
            <a:off x="6196199" y="1588401"/>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1205949" y="1588401"/>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6196199" y="1588401"/>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 name="Google Shape;1115;p20"/>
          <p:cNvCxnSpPr>
            <a:endCxn id="1110" idx="0"/>
          </p:cNvCxnSpPr>
          <p:nvPr/>
        </p:nvCxnSpPr>
        <p:spPr>
          <a:xfrm>
            <a:off x="4644250" y="3474682"/>
            <a:ext cx="0" cy="550200"/>
          </a:xfrm>
          <a:prstGeom prst="straightConnector1">
            <a:avLst/>
          </a:prstGeom>
          <a:noFill/>
          <a:ln w="76200" cap="flat" cmpd="sng">
            <a:solidFill>
              <a:schemeClr val="accent2"/>
            </a:solidFill>
            <a:prstDash val="solid"/>
            <a:round/>
            <a:headEnd type="none" w="med" len="med"/>
            <a:tailEnd type="none" w="med" len="med"/>
          </a:ln>
        </p:spPr>
      </p:cxnSp>
      <p:sp>
        <p:nvSpPr>
          <p:cNvPr id="1116" name="Google Shape;1116;p20"/>
          <p:cNvSpPr/>
          <p:nvPr/>
        </p:nvSpPr>
        <p:spPr>
          <a:xfrm>
            <a:off x="3701061" y="1588401"/>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701061" y="1588401"/>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3444163" y="13568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20"/>
          <p:cNvGrpSpPr/>
          <p:nvPr/>
        </p:nvGrpSpPr>
        <p:grpSpPr>
          <a:xfrm>
            <a:off x="3871500" y="1938271"/>
            <a:ext cx="1544400" cy="1119735"/>
            <a:chOff x="3872050" y="1866039"/>
            <a:chExt cx="1544400" cy="1119735"/>
          </a:xfrm>
        </p:grpSpPr>
        <p:sp>
          <p:nvSpPr>
            <p:cNvPr id="1121" name="Google Shape;1121;p20"/>
            <p:cNvSpPr txBox="1"/>
            <p:nvPr/>
          </p:nvSpPr>
          <p:spPr>
            <a:xfrm>
              <a:off x="3872050" y="1866039"/>
              <a:ext cx="1544400" cy="253500"/>
            </a:xfrm>
            <a:prstGeom prst="rect">
              <a:avLst/>
            </a:prstGeom>
            <a:noFill/>
            <a:ln>
              <a:noFill/>
            </a:ln>
          </p:spPr>
          <p:txBody>
            <a:bodyPr spcFirstLastPara="1" wrap="square" lIns="91425" tIns="91425" rIns="91425" bIns="91425" anchor="ctr" anchorCtr="0">
              <a:noAutofit/>
            </a:bodyPr>
            <a:lstStyle/>
            <a:p>
              <a:pPr lvl="0" algn="ctr"/>
              <a:r>
                <a:rPr lang="en-GB" sz="1800">
                  <a:solidFill>
                    <a:schemeClr val="accent1"/>
                  </a:solidFill>
                  <a:latin typeface="Fira Sans Extra Condensed SemiBold"/>
                  <a:ea typeface="Fira Sans Extra Condensed SemiBold"/>
                  <a:cs typeface="Fira Sans Extra Condensed SemiBold"/>
                  <a:sym typeface="Fira Sans Extra Condensed SemiBold"/>
                </a:rPr>
                <a:t>The previous hidden state</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2" name="Google Shape;1122;p20"/>
            <p:cNvSpPr txBox="1"/>
            <p:nvPr/>
          </p:nvSpPr>
          <p:spPr>
            <a:xfrm>
              <a:off x="3872050" y="2228574"/>
              <a:ext cx="1544400" cy="757200"/>
            </a:xfrm>
            <a:prstGeom prst="rect">
              <a:avLst/>
            </a:prstGeom>
            <a:noFill/>
            <a:ln>
              <a:noFill/>
            </a:ln>
          </p:spPr>
          <p:txBody>
            <a:bodyPr spcFirstLastPara="1" wrap="square" lIns="91425" tIns="91425" rIns="91425" bIns="91425" anchor="t" anchorCtr="0">
              <a:noAutofit/>
            </a:bodyPr>
            <a:lstStyle/>
            <a:p>
              <a:pPr lvl="0" algn="ctr"/>
              <a:r>
                <a:rPr lang="vi-VN" sz="1200" dirty="0">
                  <a:solidFill>
                    <a:schemeClr val="dk1"/>
                  </a:solidFill>
                  <a:latin typeface="Roboto"/>
                  <a:ea typeface="Roboto"/>
                  <a:cs typeface="Roboto"/>
                  <a:sym typeface="Roboto"/>
                </a:rPr>
                <a:t>Đầu ra tại thời điểm trước đó</a:t>
              </a:r>
              <a:endParaRPr sz="1200" dirty="0">
                <a:solidFill>
                  <a:schemeClr val="dk1"/>
                </a:solidFill>
                <a:latin typeface="Roboto"/>
                <a:ea typeface="Roboto"/>
                <a:cs typeface="Roboto"/>
                <a:sym typeface="Roboto"/>
              </a:endParaRPr>
            </a:p>
          </p:txBody>
        </p:sp>
      </p:grpSp>
      <p:grpSp>
        <p:nvGrpSpPr>
          <p:cNvPr id="1123" name="Google Shape;1123;p20"/>
          <p:cNvGrpSpPr/>
          <p:nvPr/>
        </p:nvGrpSpPr>
        <p:grpSpPr>
          <a:xfrm>
            <a:off x="1375500" y="1940252"/>
            <a:ext cx="1544400" cy="1117754"/>
            <a:chOff x="1376050" y="1868020"/>
            <a:chExt cx="1544400" cy="1117754"/>
          </a:xfrm>
        </p:grpSpPr>
        <p:sp>
          <p:nvSpPr>
            <p:cNvPr id="1124" name="Google Shape;1124;p20"/>
            <p:cNvSpPr txBox="1"/>
            <p:nvPr/>
          </p:nvSpPr>
          <p:spPr>
            <a:xfrm>
              <a:off x="1376050" y="1868020"/>
              <a:ext cx="15444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Cell state</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5" name="Google Shape;1125;p20"/>
            <p:cNvSpPr txBox="1"/>
            <p:nvPr/>
          </p:nvSpPr>
          <p:spPr>
            <a:xfrm>
              <a:off x="1376050" y="2228574"/>
              <a:ext cx="1544400" cy="757200"/>
            </a:xfrm>
            <a:prstGeom prst="rect">
              <a:avLst/>
            </a:prstGeom>
            <a:noFill/>
            <a:ln>
              <a:noFill/>
            </a:ln>
          </p:spPr>
          <p:txBody>
            <a:bodyPr spcFirstLastPara="1" wrap="square" lIns="91425" tIns="91425" rIns="91425" bIns="91425" anchor="t" anchorCtr="0">
              <a:noAutofit/>
            </a:bodyPr>
            <a:lstStyle/>
            <a:p>
              <a:pPr lvl="0" algn="ctr"/>
              <a:r>
                <a:rPr lang="en-US" sz="1200" dirty="0" err="1">
                  <a:solidFill>
                    <a:schemeClr val="dk1"/>
                  </a:solidFill>
                  <a:latin typeface="Roboto"/>
                  <a:ea typeface="Roboto"/>
                  <a:cs typeface="Roboto"/>
                  <a:sym typeface="Roboto"/>
                </a:rPr>
                <a:t>Bộ</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nhớ</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dài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hạn</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của</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mạng</a:t>
              </a:r>
              <a:endParaRPr sz="1200" dirty="0">
                <a:solidFill>
                  <a:schemeClr val="dk1"/>
                </a:solidFill>
                <a:latin typeface="Roboto"/>
                <a:ea typeface="Roboto"/>
                <a:cs typeface="Roboto"/>
                <a:sym typeface="Roboto"/>
              </a:endParaRPr>
            </a:p>
          </p:txBody>
        </p:sp>
      </p:grpSp>
      <p:grpSp>
        <p:nvGrpSpPr>
          <p:cNvPr id="1126" name="Google Shape;1126;p20"/>
          <p:cNvGrpSpPr/>
          <p:nvPr/>
        </p:nvGrpSpPr>
        <p:grpSpPr>
          <a:xfrm>
            <a:off x="6368599" y="1920531"/>
            <a:ext cx="1544400" cy="1137475"/>
            <a:chOff x="6369149" y="1848299"/>
            <a:chExt cx="1544400" cy="1137475"/>
          </a:xfrm>
        </p:grpSpPr>
        <p:sp>
          <p:nvSpPr>
            <p:cNvPr id="1127" name="Google Shape;1127;p20"/>
            <p:cNvSpPr txBox="1"/>
            <p:nvPr/>
          </p:nvSpPr>
          <p:spPr>
            <a:xfrm>
              <a:off x="6369149" y="1848299"/>
              <a:ext cx="15444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Input data</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8" name="Google Shape;1128;p20"/>
            <p:cNvSpPr txBox="1"/>
            <p:nvPr/>
          </p:nvSpPr>
          <p:spPr>
            <a:xfrm>
              <a:off x="6369149" y="2228574"/>
              <a:ext cx="1544400" cy="757200"/>
            </a:xfrm>
            <a:prstGeom prst="rect">
              <a:avLst/>
            </a:prstGeom>
            <a:noFill/>
            <a:ln>
              <a:noFill/>
            </a:ln>
          </p:spPr>
          <p:txBody>
            <a:bodyPr spcFirstLastPara="1" wrap="square" lIns="91425" tIns="91425" rIns="91425" bIns="91425" anchor="t" anchorCtr="0">
              <a:noAutofit/>
            </a:bodyPr>
            <a:lstStyle/>
            <a:p>
              <a:pPr lvl="0" algn="ctr"/>
              <a:r>
                <a:rPr lang="vi-VN" sz="1200" dirty="0">
                  <a:solidFill>
                    <a:schemeClr val="dk1"/>
                  </a:solidFill>
                  <a:latin typeface="Roboto"/>
                  <a:ea typeface="Roboto"/>
                  <a:cs typeface="Roboto"/>
                  <a:sym typeface="Roboto"/>
                </a:rPr>
                <a:t>Dữ liệu đầu vào tại bước thời gian hiện tại</a:t>
              </a:r>
              <a:endParaRPr sz="1200" dirty="0">
                <a:solidFill>
                  <a:schemeClr val="dk1"/>
                </a:solidFill>
                <a:latin typeface="Roboto"/>
                <a:ea typeface="Roboto"/>
                <a:cs typeface="Roboto"/>
                <a:sym typeface="Roboto"/>
              </a:endParaRPr>
            </a:p>
          </p:txBody>
        </p:sp>
      </p:grpSp>
      <p:sp>
        <p:nvSpPr>
          <p:cNvPr id="1129" name="Google Shape;1129;p20"/>
          <p:cNvSpPr/>
          <p:nvPr/>
        </p:nvSpPr>
        <p:spPr>
          <a:xfrm>
            <a:off x="3565236" y="148854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cxnSp>
        <p:nvCxnSpPr>
          <p:cNvPr id="1130" name="Google Shape;1130;p20"/>
          <p:cNvCxnSpPr>
            <a:stCxn id="1113" idx="2"/>
            <a:endCxn id="1110" idx="0"/>
          </p:cNvCxnSpPr>
          <p:nvPr/>
        </p:nvCxnSpPr>
        <p:spPr>
          <a:xfrm rot="5400000">
            <a:off x="5616749" y="2502351"/>
            <a:ext cx="550200" cy="2495100"/>
          </a:xfrm>
          <a:prstGeom prst="bentConnector3">
            <a:avLst>
              <a:gd name="adj1" fmla="val 49989"/>
            </a:avLst>
          </a:prstGeom>
          <a:noFill/>
          <a:ln w="28575" cap="flat" cmpd="sng">
            <a:solidFill>
              <a:schemeClr val="accent4"/>
            </a:solidFill>
            <a:prstDash val="solid"/>
            <a:round/>
            <a:headEnd type="none" w="med" len="med"/>
            <a:tailEnd type="none" w="med" len="med"/>
          </a:ln>
        </p:spPr>
      </p:cxnSp>
      <p:cxnSp>
        <p:nvCxnSpPr>
          <p:cNvPr id="1131" name="Google Shape;1131;p20"/>
          <p:cNvCxnSpPr>
            <a:stCxn id="1117" idx="2"/>
            <a:endCxn id="1110" idx="0"/>
          </p:cNvCxnSpPr>
          <p:nvPr/>
        </p:nvCxnSpPr>
        <p:spPr>
          <a:xfrm>
            <a:off x="4644261" y="3474801"/>
            <a:ext cx="0" cy="550200"/>
          </a:xfrm>
          <a:prstGeom prst="straightConnector1">
            <a:avLst/>
          </a:prstGeom>
          <a:noFill/>
          <a:ln w="28575" cap="flat" cmpd="sng">
            <a:solidFill>
              <a:schemeClr val="accent4"/>
            </a:solidFill>
            <a:prstDash val="solid"/>
            <a:round/>
            <a:headEnd type="none" w="med" len="med"/>
            <a:tailEnd type="none" w="med" len="med"/>
          </a:ln>
        </p:spPr>
      </p:cxnSp>
      <p:sp>
        <p:nvSpPr>
          <p:cNvPr id="1132" name="Google Shape;1132;p20"/>
          <p:cNvSpPr/>
          <p:nvPr/>
        </p:nvSpPr>
        <p:spPr>
          <a:xfrm>
            <a:off x="949050" y="13568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939300" y="13568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20"/>
          <p:cNvGrpSpPr/>
          <p:nvPr/>
        </p:nvGrpSpPr>
        <p:grpSpPr>
          <a:xfrm>
            <a:off x="6052611" y="1477936"/>
            <a:ext cx="354778" cy="339271"/>
            <a:chOff x="5045500" y="842250"/>
            <a:chExt cx="503875" cy="481850"/>
          </a:xfrm>
        </p:grpSpPr>
        <p:sp>
          <p:nvSpPr>
            <p:cNvPr id="1135" name="Google Shape;1135;p2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6" name="Google Shape;1136;p2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37" name="Google Shape;1137;p20"/>
          <p:cNvGrpSpPr/>
          <p:nvPr/>
        </p:nvGrpSpPr>
        <p:grpSpPr>
          <a:xfrm>
            <a:off x="1069648" y="1498513"/>
            <a:ext cx="340204" cy="298116"/>
            <a:chOff x="899850" y="871450"/>
            <a:chExt cx="483175" cy="423400"/>
          </a:xfrm>
        </p:grpSpPr>
        <p:sp>
          <p:nvSpPr>
            <p:cNvPr id="1138" name="Google Shape;1138;p2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9" name="Google Shape;1139;p2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0" name="Google Shape;1140;p2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1" name="Google Shape;1141;p2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42" name="Google Shape;1142;p20"/>
          <p:cNvSpPr/>
          <p:nvPr/>
        </p:nvSpPr>
        <p:spPr>
          <a:xfrm>
            <a:off x="3701050" y="4024882"/>
            <a:ext cx="1886400" cy="653700"/>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701050" y="4024882"/>
            <a:ext cx="1886400" cy="6537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 name="Google Shape;1143;p20"/>
          <p:cNvCxnSpPr>
            <a:stCxn id="1109" idx="2"/>
            <a:endCxn id="1110" idx="0"/>
          </p:cNvCxnSpPr>
          <p:nvPr/>
        </p:nvCxnSpPr>
        <p:spPr>
          <a:xfrm rot="-5400000" flipH="1">
            <a:off x="3121599" y="2502351"/>
            <a:ext cx="550200" cy="2495100"/>
          </a:xfrm>
          <a:prstGeom prst="bentConnector3">
            <a:avLst>
              <a:gd name="adj1" fmla="val 49989"/>
            </a:avLst>
          </a:prstGeom>
          <a:noFill/>
          <a:ln w="28575" cap="flat" cmpd="sng">
            <a:solidFill>
              <a:schemeClr val="accent4"/>
            </a:solidFill>
            <a:prstDash val="solid"/>
            <a:round/>
            <a:headEnd type="none" w="med" len="med"/>
            <a:tailEnd type="none" w="med" len="med"/>
          </a:ln>
        </p:spPr>
      </p:cxnSp>
      <p:sp>
        <p:nvSpPr>
          <p:cNvPr id="1144" name="Google Shape;1144;p20"/>
          <p:cNvSpPr txBox="1"/>
          <p:nvPr/>
        </p:nvSpPr>
        <p:spPr>
          <a:xfrm>
            <a:off x="3871500" y="4224981"/>
            <a:ext cx="15444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Output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2" name="Google Shape;643;p19"/>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000"/>
              <a:t>LSTM Model</a:t>
            </a:r>
            <a:endParaRPr sz="4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withEffect">
                                  <p:stCondLst>
                                    <p:cond delay="0"/>
                                  </p:stCondLst>
                                  <p:childTnLst>
                                    <p:set>
                                      <p:cBhvr>
                                        <p:cTn id="6" dur="1" fill="hold">
                                          <p:stCondLst>
                                            <p:cond delay="0"/>
                                          </p:stCondLst>
                                        </p:cTn>
                                        <p:tgtEl>
                                          <p:spTgt spid="1108"/>
                                        </p:tgtEl>
                                        <p:attrNameLst>
                                          <p:attrName>style.visibility</p:attrName>
                                        </p:attrNameLst>
                                      </p:cBhvr>
                                      <p:to>
                                        <p:strVal val="visible"/>
                                      </p:to>
                                    </p:set>
                                    <p:animEffect transition="in" filter="plus(out)">
                                      <p:cBhvr>
                                        <p:cTn id="7" dur="2000"/>
                                        <p:tgtEl>
                                          <p:spTgt spid="1108"/>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111"/>
                                        </p:tgtEl>
                                        <p:attrNameLst>
                                          <p:attrName>style.visibility</p:attrName>
                                        </p:attrNameLst>
                                      </p:cBhvr>
                                      <p:to>
                                        <p:strVal val="visible"/>
                                      </p:to>
                                    </p:set>
                                    <p:animEffect transition="in" filter="plus(out)">
                                      <p:cBhvr>
                                        <p:cTn id="10" dur="2000"/>
                                        <p:tgtEl>
                                          <p:spTgt spid="1111"/>
                                        </p:tgtEl>
                                      </p:cBhvr>
                                    </p:animEffect>
                                  </p:childTnLst>
                                </p:cTn>
                              </p:par>
                              <p:par>
                                <p:cTn id="11" presetID="13" presetClass="entr" presetSubtype="32" fill="hold" nodeType="withEffect">
                                  <p:stCondLst>
                                    <p:cond delay="0"/>
                                  </p:stCondLst>
                                  <p:childTnLst>
                                    <p:set>
                                      <p:cBhvr>
                                        <p:cTn id="12" dur="1" fill="hold">
                                          <p:stCondLst>
                                            <p:cond delay="0"/>
                                          </p:stCondLst>
                                        </p:cTn>
                                        <p:tgtEl>
                                          <p:spTgt spid="1112"/>
                                        </p:tgtEl>
                                        <p:attrNameLst>
                                          <p:attrName>style.visibility</p:attrName>
                                        </p:attrNameLst>
                                      </p:cBhvr>
                                      <p:to>
                                        <p:strVal val="visible"/>
                                      </p:to>
                                    </p:set>
                                    <p:animEffect transition="in" filter="plus(out)">
                                      <p:cBhvr>
                                        <p:cTn id="13" dur="2000"/>
                                        <p:tgtEl>
                                          <p:spTgt spid="1112"/>
                                        </p:tgtEl>
                                      </p:cBhvr>
                                    </p:animEffect>
                                  </p:childTnLst>
                                </p:cTn>
                              </p:par>
                              <p:par>
                                <p:cTn id="14" presetID="13" presetClass="entr" presetSubtype="32" fill="hold" grpId="0" nodeType="withEffect">
                                  <p:stCondLst>
                                    <p:cond delay="0"/>
                                  </p:stCondLst>
                                  <p:childTnLst>
                                    <p:set>
                                      <p:cBhvr>
                                        <p:cTn id="15" dur="1" fill="hold">
                                          <p:stCondLst>
                                            <p:cond delay="0"/>
                                          </p:stCondLst>
                                        </p:cTn>
                                        <p:tgtEl>
                                          <p:spTgt spid="1114"/>
                                        </p:tgtEl>
                                        <p:attrNameLst>
                                          <p:attrName>style.visibility</p:attrName>
                                        </p:attrNameLst>
                                      </p:cBhvr>
                                      <p:to>
                                        <p:strVal val="visible"/>
                                      </p:to>
                                    </p:set>
                                    <p:animEffect transition="in" filter="plus(out)">
                                      <p:cBhvr>
                                        <p:cTn id="16" dur="2000"/>
                                        <p:tgtEl>
                                          <p:spTgt spid="1114"/>
                                        </p:tgtEl>
                                      </p:cBhvr>
                                    </p:animEffect>
                                  </p:childTnLst>
                                </p:cTn>
                              </p:par>
                              <p:par>
                                <p:cTn id="17" presetID="13" presetClass="entr" presetSubtype="32" fill="hold" grpId="0" nodeType="withEffect">
                                  <p:stCondLst>
                                    <p:cond delay="0"/>
                                  </p:stCondLst>
                                  <p:childTnLst>
                                    <p:set>
                                      <p:cBhvr>
                                        <p:cTn id="18" dur="1" fill="hold">
                                          <p:stCondLst>
                                            <p:cond delay="0"/>
                                          </p:stCondLst>
                                        </p:cTn>
                                        <p:tgtEl>
                                          <p:spTgt spid="1109"/>
                                        </p:tgtEl>
                                        <p:attrNameLst>
                                          <p:attrName>style.visibility</p:attrName>
                                        </p:attrNameLst>
                                      </p:cBhvr>
                                      <p:to>
                                        <p:strVal val="visible"/>
                                      </p:to>
                                    </p:set>
                                    <p:animEffect transition="in" filter="plus(out)">
                                      <p:cBhvr>
                                        <p:cTn id="19" dur="2000"/>
                                        <p:tgtEl>
                                          <p:spTgt spid="1109"/>
                                        </p:tgtEl>
                                      </p:cBhvr>
                                    </p:animEffect>
                                  </p:childTnLst>
                                </p:cTn>
                              </p:par>
                              <p:par>
                                <p:cTn id="20" presetID="13" presetClass="entr" presetSubtype="32" fill="hold" grpId="0" nodeType="withEffect">
                                  <p:stCondLst>
                                    <p:cond delay="0"/>
                                  </p:stCondLst>
                                  <p:childTnLst>
                                    <p:set>
                                      <p:cBhvr>
                                        <p:cTn id="21" dur="1" fill="hold">
                                          <p:stCondLst>
                                            <p:cond delay="0"/>
                                          </p:stCondLst>
                                        </p:cTn>
                                        <p:tgtEl>
                                          <p:spTgt spid="1113"/>
                                        </p:tgtEl>
                                        <p:attrNameLst>
                                          <p:attrName>style.visibility</p:attrName>
                                        </p:attrNameLst>
                                      </p:cBhvr>
                                      <p:to>
                                        <p:strVal val="visible"/>
                                      </p:to>
                                    </p:set>
                                    <p:animEffect transition="in" filter="plus(out)">
                                      <p:cBhvr>
                                        <p:cTn id="22" dur="2000"/>
                                        <p:tgtEl>
                                          <p:spTgt spid="1113"/>
                                        </p:tgtEl>
                                      </p:cBhvr>
                                    </p:animEffect>
                                  </p:childTnLst>
                                </p:cTn>
                              </p:par>
                              <p:par>
                                <p:cTn id="23" presetID="13" presetClass="entr" presetSubtype="32" fill="hold" nodeType="withEffect">
                                  <p:stCondLst>
                                    <p:cond delay="0"/>
                                  </p:stCondLst>
                                  <p:childTnLst>
                                    <p:set>
                                      <p:cBhvr>
                                        <p:cTn id="24" dur="1" fill="hold">
                                          <p:stCondLst>
                                            <p:cond delay="0"/>
                                          </p:stCondLst>
                                        </p:cTn>
                                        <p:tgtEl>
                                          <p:spTgt spid="1115"/>
                                        </p:tgtEl>
                                        <p:attrNameLst>
                                          <p:attrName>style.visibility</p:attrName>
                                        </p:attrNameLst>
                                      </p:cBhvr>
                                      <p:to>
                                        <p:strVal val="visible"/>
                                      </p:to>
                                    </p:set>
                                    <p:animEffect transition="in" filter="plus(out)">
                                      <p:cBhvr>
                                        <p:cTn id="25" dur="2000"/>
                                        <p:tgtEl>
                                          <p:spTgt spid="1115"/>
                                        </p:tgtEl>
                                      </p:cBhvr>
                                    </p:animEffect>
                                  </p:childTnLst>
                                </p:cTn>
                              </p:par>
                              <p:par>
                                <p:cTn id="26" presetID="13" presetClass="entr" presetSubtype="32" fill="hold" grpId="0" nodeType="withEffect">
                                  <p:stCondLst>
                                    <p:cond delay="0"/>
                                  </p:stCondLst>
                                  <p:childTnLst>
                                    <p:set>
                                      <p:cBhvr>
                                        <p:cTn id="27" dur="1" fill="hold">
                                          <p:stCondLst>
                                            <p:cond delay="0"/>
                                          </p:stCondLst>
                                        </p:cTn>
                                        <p:tgtEl>
                                          <p:spTgt spid="1116"/>
                                        </p:tgtEl>
                                        <p:attrNameLst>
                                          <p:attrName>style.visibility</p:attrName>
                                        </p:attrNameLst>
                                      </p:cBhvr>
                                      <p:to>
                                        <p:strVal val="visible"/>
                                      </p:to>
                                    </p:set>
                                    <p:animEffect transition="in" filter="plus(out)">
                                      <p:cBhvr>
                                        <p:cTn id="28" dur="2000"/>
                                        <p:tgtEl>
                                          <p:spTgt spid="1116"/>
                                        </p:tgtEl>
                                      </p:cBhvr>
                                    </p:animEffect>
                                  </p:childTnLst>
                                </p:cTn>
                              </p:par>
                              <p:par>
                                <p:cTn id="29" presetID="13" presetClass="entr" presetSubtype="32" fill="hold" grpId="0" nodeType="withEffect">
                                  <p:stCondLst>
                                    <p:cond delay="0"/>
                                  </p:stCondLst>
                                  <p:childTnLst>
                                    <p:set>
                                      <p:cBhvr>
                                        <p:cTn id="30" dur="1" fill="hold">
                                          <p:stCondLst>
                                            <p:cond delay="0"/>
                                          </p:stCondLst>
                                        </p:cTn>
                                        <p:tgtEl>
                                          <p:spTgt spid="1117"/>
                                        </p:tgtEl>
                                        <p:attrNameLst>
                                          <p:attrName>style.visibility</p:attrName>
                                        </p:attrNameLst>
                                      </p:cBhvr>
                                      <p:to>
                                        <p:strVal val="visible"/>
                                      </p:to>
                                    </p:set>
                                    <p:animEffect transition="in" filter="plus(out)">
                                      <p:cBhvr>
                                        <p:cTn id="31" dur="2000"/>
                                        <p:tgtEl>
                                          <p:spTgt spid="1117"/>
                                        </p:tgtEl>
                                      </p:cBhvr>
                                    </p:animEffect>
                                  </p:childTnLst>
                                </p:cTn>
                              </p:par>
                              <p:par>
                                <p:cTn id="32" presetID="13" presetClass="entr" presetSubtype="32" fill="hold" grpId="0" nodeType="withEffect">
                                  <p:stCondLst>
                                    <p:cond delay="0"/>
                                  </p:stCondLst>
                                  <p:childTnLst>
                                    <p:set>
                                      <p:cBhvr>
                                        <p:cTn id="33" dur="1" fill="hold">
                                          <p:stCondLst>
                                            <p:cond delay="0"/>
                                          </p:stCondLst>
                                        </p:cTn>
                                        <p:tgtEl>
                                          <p:spTgt spid="1118"/>
                                        </p:tgtEl>
                                        <p:attrNameLst>
                                          <p:attrName>style.visibility</p:attrName>
                                        </p:attrNameLst>
                                      </p:cBhvr>
                                      <p:to>
                                        <p:strVal val="visible"/>
                                      </p:to>
                                    </p:set>
                                    <p:animEffect transition="in" filter="plus(out)">
                                      <p:cBhvr>
                                        <p:cTn id="34" dur="2000"/>
                                        <p:tgtEl>
                                          <p:spTgt spid="1118"/>
                                        </p:tgtEl>
                                      </p:cBhvr>
                                    </p:animEffect>
                                  </p:childTnLst>
                                </p:cTn>
                              </p:par>
                              <p:par>
                                <p:cTn id="35" presetID="13" presetClass="entr" presetSubtype="32" fill="hold" nodeType="withEffect">
                                  <p:stCondLst>
                                    <p:cond delay="0"/>
                                  </p:stCondLst>
                                  <p:childTnLst>
                                    <p:set>
                                      <p:cBhvr>
                                        <p:cTn id="36" dur="1" fill="hold">
                                          <p:stCondLst>
                                            <p:cond delay="0"/>
                                          </p:stCondLst>
                                        </p:cTn>
                                        <p:tgtEl>
                                          <p:spTgt spid="1120"/>
                                        </p:tgtEl>
                                        <p:attrNameLst>
                                          <p:attrName>style.visibility</p:attrName>
                                        </p:attrNameLst>
                                      </p:cBhvr>
                                      <p:to>
                                        <p:strVal val="visible"/>
                                      </p:to>
                                    </p:set>
                                    <p:animEffect transition="in" filter="plus(out)">
                                      <p:cBhvr>
                                        <p:cTn id="37" dur="2000"/>
                                        <p:tgtEl>
                                          <p:spTgt spid="1120"/>
                                        </p:tgtEl>
                                      </p:cBhvr>
                                    </p:animEffect>
                                  </p:childTnLst>
                                </p:cTn>
                              </p:par>
                              <p:par>
                                <p:cTn id="38" presetID="13" presetClass="entr" presetSubtype="32" fill="hold" nodeType="withEffect">
                                  <p:stCondLst>
                                    <p:cond delay="0"/>
                                  </p:stCondLst>
                                  <p:childTnLst>
                                    <p:set>
                                      <p:cBhvr>
                                        <p:cTn id="39" dur="1" fill="hold">
                                          <p:stCondLst>
                                            <p:cond delay="0"/>
                                          </p:stCondLst>
                                        </p:cTn>
                                        <p:tgtEl>
                                          <p:spTgt spid="1123"/>
                                        </p:tgtEl>
                                        <p:attrNameLst>
                                          <p:attrName>style.visibility</p:attrName>
                                        </p:attrNameLst>
                                      </p:cBhvr>
                                      <p:to>
                                        <p:strVal val="visible"/>
                                      </p:to>
                                    </p:set>
                                    <p:animEffect transition="in" filter="plus(out)">
                                      <p:cBhvr>
                                        <p:cTn id="40" dur="2000"/>
                                        <p:tgtEl>
                                          <p:spTgt spid="1123"/>
                                        </p:tgtEl>
                                      </p:cBhvr>
                                    </p:animEffect>
                                  </p:childTnLst>
                                </p:cTn>
                              </p:par>
                              <p:par>
                                <p:cTn id="41" presetID="13" presetClass="entr" presetSubtype="32" fill="hold" nodeType="withEffect">
                                  <p:stCondLst>
                                    <p:cond delay="0"/>
                                  </p:stCondLst>
                                  <p:childTnLst>
                                    <p:set>
                                      <p:cBhvr>
                                        <p:cTn id="42" dur="1" fill="hold">
                                          <p:stCondLst>
                                            <p:cond delay="0"/>
                                          </p:stCondLst>
                                        </p:cTn>
                                        <p:tgtEl>
                                          <p:spTgt spid="1126"/>
                                        </p:tgtEl>
                                        <p:attrNameLst>
                                          <p:attrName>style.visibility</p:attrName>
                                        </p:attrNameLst>
                                      </p:cBhvr>
                                      <p:to>
                                        <p:strVal val="visible"/>
                                      </p:to>
                                    </p:set>
                                    <p:animEffect transition="in" filter="plus(out)">
                                      <p:cBhvr>
                                        <p:cTn id="43" dur="2000"/>
                                        <p:tgtEl>
                                          <p:spTgt spid="1126"/>
                                        </p:tgtEl>
                                      </p:cBhvr>
                                    </p:animEffect>
                                  </p:childTnLst>
                                </p:cTn>
                              </p:par>
                              <p:par>
                                <p:cTn id="44" presetID="13" presetClass="entr" presetSubtype="32" fill="hold" grpId="0" nodeType="withEffect">
                                  <p:stCondLst>
                                    <p:cond delay="0"/>
                                  </p:stCondLst>
                                  <p:childTnLst>
                                    <p:set>
                                      <p:cBhvr>
                                        <p:cTn id="45" dur="1" fill="hold">
                                          <p:stCondLst>
                                            <p:cond delay="0"/>
                                          </p:stCondLst>
                                        </p:cTn>
                                        <p:tgtEl>
                                          <p:spTgt spid="1129"/>
                                        </p:tgtEl>
                                        <p:attrNameLst>
                                          <p:attrName>style.visibility</p:attrName>
                                        </p:attrNameLst>
                                      </p:cBhvr>
                                      <p:to>
                                        <p:strVal val="visible"/>
                                      </p:to>
                                    </p:set>
                                    <p:animEffect transition="in" filter="plus(out)">
                                      <p:cBhvr>
                                        <p:cTn id="46" dur="2000"/>
                                        <p:tgtEl>
                                          <p:spTgt spid="1129"/>
                                        </p:tgtEl>
                                      </p:cBhvr>
                                    </p:animEffect>
                                  </p:childTnLst>
                                </p:cTn>
                              </p:par>
                              <p:par>
                                <p:cTn id="47" presetID="13" presetClass="entr" presetSubtype="32" fill="hold" nodeType="withEffect">
                                  <p:stCondLst>
                                    <p:cond delay="0"/>
                                  </p:stCondLst>
                                  <p:childTnLst>
                                    <p:set>
                                      <p:cBhvr>
                                        <p:cTn id="48" dur="1" fill="hold">
                                          <p:stCondLst>
                                            <p:cond delay="0"/>
                                          </p:stCondLst>
                                        </p:cTn>
                                        <p:tgtEl>
                                          <p:spTgt spid="1130"/>
                                        </p:tgtEl>
                                        <p:attrNameLst>
                                          <p:attrName>style.visibility</p:attrName>
                                        </p:attrNameLst>
                                      </p:cBhvr>
                                      <p:to>
                                        <p:strVal val="visible"/>
                                      </p:to>
                                    </p:set>
                                    <p:animEffect transition="in" filter="plus(out)">
                                      <p:cBhvr>
                                        <p:cTn id="49" dur="2000"/>
                                        <p:tgtEl>
                                          <p:spTgt spid="1130"/>
                                        </p:tgtEl>
                                      </p:cBhvr>
                                    </p:animEffect>
                                  </p:childTnLst>
                                </p:cTn>
                              </p:par>
                              <p:par>
                                <p:cTn id="50" presetID="13" presetClass="entr" presetSubtype="32" fill="hold" nodeType="withEffect">
                                  <p:stCondLst>
                                    <p:cond delay="0"/>
                                  </p:stCondLst>
                                  <p:childTnLst>
                                    <p:set>
                                      <p:cBhvr>
                                        <p:cTn id="51" dur="1" fill="hold">
                                          <p:stCondLst>
                                            <p:cond delay="0"/>
                                          </p:stCondLst>
                                        </p:cTn>
                                        <p:tgtEl>
                                          <p:spTgt spid="1131"/>
                                        </p:tgtEl>
                                        <p:attrNameLst>
                                          <p:attrName>style.visibility</p:attrName>
                                        </p:attrNameLst>
                                      </p:cBhvr>
                                      <p:to>
                                        <p:strVal val="visible"/>
                                      </p:to>
                                    </p:set>
                                    <p:animEffect transition="in" filter="plus(out)">
                                      <p:cBhvr>
                                        <p:cTn id="52" dur="2000"/>
                                        <p:tgtEl>
                                          <p:spTgt spid="1131"/>
                                        </p:tgtEl>
                                      </p:cBhvr>
                                    </p:animEffect>
                                  </p:childTnLst>
                                </p:cTn>
                              </p:par>
                              <p:par>
                                <p:cTn id="53" presetID="13" presetClass="entr" presetSubtype="32" fill="hold" grpId="0" nodeType="withEffect">
                                  <p:stCondLst>
                                    <p:cond delay="0"/>
                                  </p:stCondLst>
                                  <p:childTnLst>
                                    <p:set>
                                      <p:cBhvr>
                                        <p:cTn id="54" dur="1" fill="hold">
                                          <p:stCondLst>
                                            <p:cond delay="0"/>
                                          </p:stCondLst>
                                        </p:cTn>
                                        <p:tgtEl>
                                          <p:spTgt spid="1132"/>
                                        </p:tgtEl>
                                        <p:attrNameLst>
                                          <p:attrName>style.visibility</p:attrName>
                                        </p:attrNameLst>
                                      </p:cBhvr>
                                      <p:to>
                                        <p:strVal val="visible"/>
                                      </p:to>
                                    </p:set>
                                    <p:animEffect transition="in" filter="plus(out)">
                                      <p:cBhvr>
                                        <p:cTn id="55" dur="2000"/>
                                        <p:tgtEl>
                                          <p:spTgt spid="1132"/>
                                        </p:tgtEl>
                                      </p:cBhvr>
                                    </p:animEffect>
                                  </p:childTnLst>
                                </p:cTn>
                              </p:par>
                              <p:par>
                                <p:cTn id="56" presetID="13" presetClass="entr" presetSubtype="32" fill="hold" grpId="0" nodeType="withEffect">
                                  <p:stCondLst>
                                    <p:cond delay="0"/>
                                  </p:stCondLst>
                                  <p:childTnLst>
                                    <p:set>
                                      <p:cBhvr>
                                        <p:cTn id="57" dur="1" fill="hold">
                                          <p:stCondLst>
                                            <p:cond delay="0"/>
                                          </p:stCondLst>
                                        </p:cTn>
                                        <p:tgtEl>
                                          <p:spTgt spid="1133"/>
                                        </p:tgtEl>
                                        <p:attrNameLst>
                                          <p:attrName>style.visibility</p:attrName>
                                        </p:attrNameLst>
                                      </p:cBhvr>
                                      <p:to>
                                        <p:strVal val="visible"/>
                                      </p:to>
                                    </p:set>
                                    <p:animEffect transition="in" filter="plus(out)">
                                      <p:cBhvr>
                                        <p:cTn id="58" dur="2000"/>
                                        <p:tgtEl>
                                          <p:spTgt spid="1133"/>
                                        </p:tgtEl>
                                      </p:cBhvr>
                                    </p:animEffect>
                                  </p:childTnLst>
                                </p:cTn>
                              </p:par>
                              <p:par>
                                <p:cTn id="59" presetID="13" presetClass="entr" presetSubtype="32" fill="hold" nodeType="withEffect">
                                  <p:stCondLst>
                                    <p:cond delay="0"/>
                                  </p:stCondLst>
                                  <p:childTnLst>
                                    <p:set>
                                      <p:cBhvr>
                                        <p:cTn id="60" dur="1" fill="hold">
                                          <p:stCondLst>
                                            <p:cond delay="0"/>
                                          </p:stCondLst>
                                        </p:cTn>
                                        <p:tgtEl>
                                          <p:spTgt spid="1134"/>
                                        </p:tgtEl>
                                        <p:attrNameLst>
                                          <p:attrName>style.visibility</p:attrName>
                                        </p:attrNameLst>
                                      </p:cBhvr>
                                      <p:to>
                                        <p:strVal val="visible"/>
                                      </p:to>
                                    </p:set>
                                    <p:animEffect transition="in" filter="plus(out)">
                                      <p:cBhvr>
                                        <p:cTn id="61" dur="2000"/>
                                        <p:tgtEl>
                                          <p:spTgt spid="1134"/>
                                        </p:tgtEl>
                                      </p:cBhvr>
                                    </p:animEffect>
                                  </p:childTnLst>
                                </p:cTn>
                              </p:par>
                              <p:par>
                                <p:cTn id="62" presetID="13" presetClass="entr" presetSubtype="32" fill="hold" nodeType="withEffect">
                                  <p:stCondLst>
                                    <p:cond delay="0"/>
                                  </p:stCondLst>
                                  <p:childTnLst>
                                    <p:set>
                                      <p:cBhvr>
                                        <p:cTn id="63" dur="1" fill="hold">
                                          <p:stCondLst>
                                            <p:cond delay="0"/>
                                          </p:stCondLst>
                                        </p:cTn>
                                        <p:tgtEl>
                                          <p:spTgt spid="1137"/>
                                        </p:tgtEl>
                                        <p:attrNameLst>
                                          <p:attrName>style.visibility</p:attrName>
                                        </p:attrNameLst>
                                      </p:cBhvr>
                                      <p:to>
                                        <p:strVal val="visible"/>
                                      </p:to>
                                    </p:set>
                                    <p:animEffect transition="in" filter="plus(out)">
                                      <p:cBhvr>
                                        <p:cTn id="64" dur="2000"/>
                                        <p:tgtEl>
                                          <p:spTgt spid="1137"/>
                                        </p:tgtEl>
                                      </p:cBhvr>
                                    </p:animEffect>
                                  </p:childTnLst>
                                </p:cTn>
                              </p:par>
                              <p:par>
                                <p:cTn id="65" presetID="13" presetClass="entr" presetSubtype="32" fill="hold" grpId="0" nodeType="withEffect">
                                  <p:stCondLst>
                                    <p:cond delay="0"/>
                                  </p:stCondLst>
                                  <p:childTnLst>
                                    <p:set>
                                      <p:cBhvr>
                                        <p:cTn id="66" dur="1" fill="hold">
                                          <p:stCondLst>
                                            <p:cond delay="0"/>
                                          </p:stCondLst>
                                        </p:cTn>
                                        <p:tgtEl>
                                          <p:spTgt spid="1142"/>
                                        </p:tgtEl>
                                        <p:attrNameLst>
                                          <p:attrName>style.visibility</p:attrName>
                                        </p:attrNameLst>
                                      </p:cBhvr>
                                      <p:to>
                                        <p:strVal val="visible"/>
                                      </p:to>
                                    </p:set>
                                    <p:animEffect transition="in" filter="plus(out)">
                                      <p:cBhvr>
                                        <p:cTn id="67" dur="2000"/>
                                        <p:tgtEl>
                                          <p:spTgt spid="1142"/>
                                        </p:tgtEl>
                                      </p:cBhvr>
                                    </p:animEffect>
                                  </p:childTnLst>
                                </p:cTn>
                              </p:par>
                              <p:par>
                                <p:cTn id="68" presetID="13" presetClass="entr" presetSubtype="32" fill="hold" grpId="0" nodeType="withEffect">
                                  <p:stCondLst>
                                    <p:cond delay="0"/>
                                  </p:stCondLst>
                                  <p:childTnLst>
                                    <p:set>
                                      <p:cBhvr>
                                        <p:cTn id="69" dur="1" fill="hold">
                                          <p:stCondLst>
                                            <p:cond delay="0"/>
                                          </p:stCondLst>
                                        </p:cTn>
                                        <p:tgtEl>
                                          <p:spTgt spid="1110"/>
                                        </p:tgtEl>
                                        <p:attrNameLst>
                                          <p:attrName>style.visibility</p:attrName>
                                        </p:attrNameLst>
                                      </p:cBhvr>
                                      <p:to>
                                        <p:strVal val="visible"/>
                                      </p:to>
                                    </p:set>
                                    <p:animEffect transition="in" filter="plus(out)">
                                      <p:cBhvr>
                                        <p:cTn id="70" dur="2000"/>
                                        <p:tgtEl>
                                          <p:spTgt spid="1110"/>
                                        </p:tgtEl>
                                      </p:cBhvr>
                                    </p:animEffect>
                                  </p:childTnLst>
                                </p:cTn>
                              </p:par>
                              <p:par>
                                <p:cTn id="71" presetID="13" presetClass="entr" presetSubtype="32" fill="hold" nodeType="withEffect">
                                  <p:stCondLst>
                                    <p:cond delay="0"/>
                                  </p:stCondLst>
                                  <p:childTnLst>
                                    <p:set>
                                      <p:cBhvr>
                                        <p:cTn id="72" dur="1" fill="hold">
                                          <p:stCondLst>
                                            <p:cond delay="0"/>
                                          </p:stCondLst>
                                        </p:cTn>
                                        <p:tgtEl>
                                          <p:spTgt spid="1143"/>
                                        </p:tgtEl>
                                        <p:attrNameLst>
                                          <p:attrName>style.visibility</p:attrName>
                                        </p:attrNameLst>
                                      </p:cBhvr>
                                      <p:to>
                                        <p:strVal val="visible"/>
                                      </p:to>
                                    </p:set>
                                    <p:animEffect transition="in" filter="plus(out)">
                                      <p:cBhvr>
                                        <p:cTn id="73" dur="2000"/>
                                        <p:tgtEl>
                                          <p:spTgt spid="1143"/>
                                        </p:tgtEl>
                                      </p:cBhvr>
                                    </p:animEffect>
                                  </p:childTnLst>
                                </p:cTn>
                              </p:par>
                              <p:par>
                                <p:cTn id="74" presetID="13" presetClass="entr" presetSubtype="32" fill="hold" grpId="0" nodeType="withEffect">
                                  <p:stCondLst>
                                    <p:cond delay="0"/>
                                  </p:stCondLst>
                                  <p:childTnLst>
                                    <p:set>
                                      <p:cBhvr>
                                        <p:cTn id="75" dur="1" fill="hold">
                                          <p:stCondLst>
                                            <p:cond delay="0"/>
                                          </p:stCondLst>
                                        </p:cTn>
                                        <p:tgtEl>
                                          <p:spTgt spid="1144"/>
                                        </p:tgtEl>
                                        <p:attrNameLst>
                                          <p:attrName>style.visibility</p:attrName>
                                        </p:attrNameLst>
                                      </p:cBhvr>
                                      <p:to>
                                        <p:strVal val="visible"/>
                                      </p:to>
                                    </p:set>
                                    <p:animEffect transition="in" filter="plus(out)">
                                      <p:cBhvr>
                                        <p:cTn id="76" dur="2000"/>
                                        <p:tgtEl>
                                          <p:spTgt spid="1144"/>
                                        </p:tgtEl>
                                      </p:cBhvr>
                                    </p:animEffect>
                                  </p:childTnLst>
                                </p:cTn>
                              </p:par>
                              <p:par>
                                <p:cTn id="77" presetID="13" presetClass="entr" presetSubtype="32"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plus(out)">
                                      <p:cBhvr>
                                        <p:cTn id="7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1" grpId="0" animBg="1"/>
      <p:bldP spid="1114" grpId="0" animBg="1"/>
      <p:bldP spid="1109" grpId="0" animBg="1"/>
      <p:bldP spid="1113" grpId="0" animBg="1"/>
      <p:bldP spid="1116" grpId="0" animBg="1"/>
      <p:bldP spid="1117" grpId="0" animBg="1"/>
      <p:bldP spid="1118" grpId="0" animBg="1"/>
      <p:bldP spid="1129" grpId="0" animBg="1"/>
      <p:bldP spid="1132" grpId="0" animBg="1"/>
      <p:bldP spid="1133" grpId="0" animBg="1"/>
      <p:bldP spid="1142" grpId="0" animBg="1"/>
      <p:bldP spid="1110" grpId="0" animBg="1"/>
      <p:bldP spid="1144"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7"/>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sp>
      <p:sp>
        <p:nvSpPr>
          <p:cNvPr id="271" name="Google Shape;271;p17"/>
          <p:cNvSpPr/>
          <p:nvPr/>
        </p:nvSpPr>
        <p:spPr>
          <a:xfrm flipH="1">
            <a:off x="5221411"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sp>
      <p:sp>
        <p:nvSpPr>
          <p:cNvPr id="273" name="Google Shape;273;p17"/>
          <p:cNvSpPr/>
          <p:nvPr/>
        </p:nvSpPr>
        <p:spPr>
          <a:xfrm>
            <a:off x="5150525" y="3231450"/>
            <a:ext cx="1619900" cy="839600"/>
          </a:xfrm>
          <a:custGeom>
            <a:avLst/>
            <a:gdLst/>
            <a:ahLst/>
            <a:cxnLst/>
            <a:rect l="l" t="t" r="r" b="b"/>
            <a:pathLst>
              <a:path w="64796" h="33584" extrusionOk="0">
                <a:moveTo>
                  <a:pt x="0" y="13635"/>
                </a:moveTo>
                <a:lnTo>
                  <a:pt x="30878" y="33584"/>
                </a:lnTo>
                <a:lnTo>
                  <a:pt x="58536" y="33584"/>
                </a:lnTo>
                <a:lnTo>
                  <a:pt x="58818" y="0"/>
                </a:lnTo>
                <a:lnTo>
                  <a:pt x="64796" y="51"/>
                </a:lnTo>
              </a:path>
            </a:pathLst>
          </a:custGeom>
          <a:noFill/>
          <a:ln w="76200" cap="flat" cmpd="sng">
            <a:solidFill>
              <a:schemeClr val="accent2"/>
            </a:solidFill>
            <a:prstDash val="solid"/>
            <a:round/>
            <a:headEnd type="none" w="med" len="med"/>
            <a:tailEnd type="none" w="med" len="med"/>
          </a:ln>
        </p:spPr>
      </p:sp>
      <p:grpSp>
        <p:nvGrpSpPr>
          <p:cNvPr id="274" name="Google Shape;274;p17"/>
          <p:cNvGrpSpPr/>
          <p:nvPr/>
        </p:nvGrpSpPr>
        <p:grpSpPr>
          <a:xfrm>
            <a:off x="3189100" y="2403814"/>
            <a:ext cx="2827819" cy="1666506"/>
            <a:chOff x="3189100" y="2403814"/>
            <a:chExt cx="2827819" cy="1666506"/>
          </a:xfrm>
        </p:grpSpPr>
        <p:cxnSp>
          <p:nvCxnSpPr>
            <p:cNvPr id="275" name="Google Shape;275;p17"/>
            <p:cNvCxnSpPr/>
            <p:nvPr/>
          </p:nvCxnSpPr>
          <p:spPr>
            <a:xfrm rot="10800000" flipH="1">
              <a:off x="4380086" y="3097333"/>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6" name="Google Shape;276;p17"/>
            <p:cNvCxnSpPr/>
            <p:nvPr/>
          </p:nvCxnSpPr>
          <p:spPr>
            <a:xfrm>
              <a:off x="3189100" y="3055719"/>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7" name="Google Shape;277;p17"/>
            <p:cNvCxnSpPr/>
            <p:nvPr/>
          </p:nvCxnSpPr>
          <p:spPr>
            <a:xfrm>
              <a:off x="4169825" y="2404544"/>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8" name="Google Shape;278;p17"/>
            <p:cNvCxnSpPr/>
            <p:nvPr/>
          </p:nvCxnSpPr>
          <p:spPr>
            <a:xfrm rot="10800000" flipH="1">
              <a:off x="3301997" y="2439067"/>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9" name="Google Shape;279;p17"/>
            <p:cNvCxnSpPr/>
            <p:nvPr/>
          </p:nvCxnSpPr>
          <p:spPr>
            <a:xfrm>
              <a:off x="3189100" y="3054989"/>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0" name="Google Shape;280;p17"/>
            <p:cNvCxnSpPr/>
            <p:nvPr/>
          </p:nvCxnSpPr>
          <p:spPr>
            <a:xfrm>
              <a:off x="4169825" y="2403814"/>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1" name="Google Shape;281;p17"/>
            <p:cNvCxnSpPr/>
            <p:nvPr/>
          </p:nvCxnSpPr>
          <p:spPr>
            <a:xfrm rot="10800000" flipH="1">
              <a:off x="3301997" y="2438336"/>
              <a:ext cx="1594500" cy="945600"/>
            </a:xfrm>
            <a:prstGeom prst="straightConnector1">
              <a:avLst/>
            </a:prstGeom>
            <a:noFill/>
            <a:ln w="28575" cap="flat" cmpd="sng">
              <a:solidFill>
                <a:schemeClr val="accent4"/>
              </a:solidFill>
              <a:prstDash val="solid"/>
              <a:round/>
              <a:headEnd type="none" w="med" len="med"/>
              <a:tailEnd type="none" w="med" len="med"/>
            </a:ln>
          </p:spPr>
        </p:cxnSp>
        <p:cxnSp>
          <p:nvCxnSpPr>
            <p:cNvPr id="282" name="Google Shape;282;p17"/>
            <p:cNvCxnSpPr/>
            <p:nvPr/>
          </p:nvCxnSpPr>
          <p:spPr>
            <a:xfrm rot="10800000" flipH="1">
              <a:off x="4422419" y="3069111"/>
              <a:ext cx="1594500" cy="945600"/>
            </a:xfrm>
            <a:prstGeom prst="straightConnector1">
              <a:avLst/>
            </a:prstGeom>
            <a:noFill/>
            <a:ln w="28575" cap="flat" cmpd="sng">
              <a:solidFill>
                <a:schemeClr val="accent4"/>
              </a:solidFill>
              <a:prstDash val="solid"/>
              <a:round/>
              <a:headEnd type="none" w="med" len="med"/>
              <a:tailEnd type="none" w="med" len="med"/>
            </a:ln>
          </p:spPr>
        </p:cxnSp>
      </p:grpSp>
      <p:sp>
        <p:nvSpPr>
          <p:cNvPr id="283" name="Google Shape;283;p17"/>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t>Thành</a:t>
            </a:r>
            <a:r>
              <a:rPr lang="en-GB" dirty="0"/>
              <a:t> </a:t>
            </a:r>
            <a:r>
              <a:rPr lang="en-GB" dirty="0" err="1"/>
              <a:t>Viên</a:t>
            </a:r>
            <a:endParaRPr dirty="0"/>
          </a:p>
        </p:txBody>
      </p:sp>
      <p:sp>
        <p:nvSpPr>
          <p:cNvPr id="284" name="Google Shape;284;p17"/>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grpSp>
        <p:nvGrpSpPr>
          <p:cNvPr id="285" name="Google Shape;285;p17"/>
          <p:cNvGrpSpPr/>
          <p:nvPr/>
        </p:nvGrpSpPr>
        <p:grpSpPr>
          <a:xfrm>
            <a:off x="480188" y="1462650"/>
            <a:ext cx="1872412" cy="941187"/>
            <a:chOff x="480188" y="1462650"/>
            <a:chExt cx="1872412" cy="941187"/>
          </a:xfrm>
        </p:grpSpPr>
        <p:sp>
          <p:nvSpPr>
            <p:cNvPr id="286" name="Google Shape;286;p17"/>
            <p:cNvSpPr txBox="1"/>
            <p:nvPr/>
          </p:nvSpPr>
          <p:spPr>
            <a:xfrm>
              <a:off x="480300" y="1794237"/>
              <a:ext cx="1872300" cy="6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b="1">
                  <a:solidFill>
                    <a:schemeClr val="dk1"/>
                  </a:solidFill>
                  <a:latin typeface="Roboto"/>
                  <a:ea typeface="Roboto"/>
                  <a:cs typeface="Roboto"/>
                  <a:sym typeface="Roboto"/>
                </a:rPr>
                <a:t>20001527</a:t>
              </a:r>
              <a:br>
                <a:rPr lang="en-US" sz="1200">
                  <a:solidFill>
                    <a:schemeClr val="dk1"/>
                  </a:solidFill>
                  <a:latin typeface="Roboto"/>
                  <a:ea typeface="Roboto"/>
                  <a:cs typeface="Roboto"/>
                  <a:sym typeface="Roboto"/>
                </a:rPr>
              </a:br>
              <a:r>
                <a:rPr lang="en-US" sz="1200">
                  <a:solidFill>
                    <a:schemeClr val="dk1"/>
                  </a:solidFill>
                  <a:latin typeface="Roboto"/>
                  <a:ea typeface="Roboto"/>
                  <a:cs typeface="Roboto"/>
                  <a:sym typeface="Roboto"/>
                </a:rPr>
                <a:t>Document Writer</a:t>
              </a:r>
              <a:endParaRPr sz="1200">
                <a:solidFill>
                  <a:schemeClr val="dk1"/>
                </a:solidFill>
                <a:latin typeface="Roboto"/>
                <a:ea typeface="Roboto"/>
                <a:cs typeface="Roboto"/>
                <a:sym typeface="Roboto"/>
              </a:endParaRPr>
            </a:p>
          </p:txBody>
        </p:sp>
        <p:sp>
          <p:nvSpPr>
            <p:cNvPr id="287" name="Google Shape;287;p17"/>
            <p:cNvSpPr txBox="1"/>
            <p:nvPr/>
          </p:nvSpPr>
          <p:spPr>
            <a:xfrm>
              <a:off x="480188" y="1462650"/>
              <a:ext cx="18723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Phạm Đức Anh</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288" name="Google Shape;288;p17"/>
          <p:cNvSpPr/>
          <p:nvPr/>
        </p:nvSpPr>
        <p:spPr>
          <a:xfrm flipH="1">
            <a:off x="5221411"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grpSp>
        <p:nvGrpSpPr>
          <p:cNvPr id="289" name="Google Shape;289;p17"/>
          <p:cNvGrpSpPr/>
          <p:nvPr/>
        </p:nvGrpSpPr>
        <p:grpSpPr>
          <a:xfrm>
            <a:off x="6791300" y="1460875"/>
            <a:ext cx="1872411" cy="941000"/>
            <a:chOff x="6791300" y="1460875"/>
            <a:chExt cx="1872411" cy="941000"/>
          </a:xfrm>
        </p:grpSpPr>
        <p:sp>
          <p:nvSpPr>
            <p:cNvPr id="290" name="Google Shape;290;p17"/>
            <p:cNvSpPr txBox="1"/>
            <p:nvPr/>
          </p:nvSpPr>
          <p:spPr>
            <a:xfrm flipH="1">
              <a:off x="6791300" y="1792275"/>
              <a:ext cx="18723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dk1"/>
                  </a:solidFill>
                  <a:latin typeface="Roboto"/>
                  <a:ea typeface="Roboto"/>
                  <a:cs typeface="Roboto"/>
                  <a:sym typeface="Roboto"/>
                </a:rPr>
                <a:t>20001542</a:t>
              </a:r>
              <a:br>
                <a:rPr lang="en-GB" sz="1200">
                  <a:solidFill>
                    <a:schemeClr val="dk1"/>
                  </a:solidFill>
                  <a:latin typeface="Roboto"/>
                  <a:ea typeface="Roboto"/>
                  <a:cs typeface="Roboto"/>
                  <a:sym typeface="Roboto"/>
                </a:rPr>
              </a:br>
              <a:r>
                <a:rPr lang="en-GB" sz="1200">
                  <a:solidFill>
                    <a:schemeClr val="dk1"/>
                  </a:solidFill>
                  <a:latin typeface="Roboto"/>
                  <a:ea typeface="Roboto"/>
                  <a:cs typeface="Roboto"/>
                  <a:sym typeface="Roboto"/>
                </a:rPr>
                <a:t>Powerpoint Maker</a:t>
              </a:r>
              <a:endParaRPr sz="1200">
                <a:solidFill>
                  <a:schemeClr val="dk1"/>
                </a:solidFill>
                <a:latin typeface="Roboto"/>
                <a:ea typeface="Roboto"/>
                <a:cs typeface="Roboto"/>
                <a:sym typeface="Roboto"/>
              </a:endParaRPr>
            </a:p>
          </p:txBody>
        </p:sp>
        <p:sp>
          <p:nvSpPr>
            <p:cNvPr id="291" name="Google Shape;291;p17"/>
            <p:cNvSpPr txBox="1"/>
            <p:nvPr/>
          </p:nvSpPr>
          <p:spPr>
            <a:xfrm flipH="1">
              <a:off x="6791411" y="1460875"/>
              <a:ext cx="18723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Trần Văn Hanh</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292" name="Google Shape;292;p17"/>
          <p:cNvGrpSpPr/>
          <p:nvPr/>
        </p:nvGrpSpPr>
        <p:grpSpPr>
          <a:xfrm>
            <a:off x="3963387" y="1406817"/>
            <a:ext cx="1165988" cy="1568666"/>
            <a:chOff x="3478424" y="1308364"/>
            <a:chExt cx="2187185" cy="2942536"/>
          </a:xfrm>
        </p:grpSpPr>
        <p:sp>
          <p:nvSpPr>
            <p:cNvPr id="293" name="Google Shape;293;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17"/>
            <p:cNvGrpSpPr/>
            <p:nvPr/>
          </p:nvGrpSpPr>
          <p:grpSpPr>
            <a:xfrm>
              <a:off x="3478424" y="1308364"/>
              <a:ext cx="2180470" cy="1878295"/>
              <a:chOff x="5553063" y="1487604"/>
              <a:chExt cx="1981525" cy="1707075"/>
            </a:xfrm>
          </p:grpSpPr>
          <p:sp>
            <p:nvSpPr>
              <p:cNvPr id="337" name="Google Shape;337;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 name="Google Shape;339;p17"/>
          <p:cNvGrpSpPr/>
          <p:nvPr/>
        </p:nvGrpSpPr>
        <p:grpSpPr>
          <a:xfrm>
            <a:off x="5083909" y="2059788"/>
            <a:ext cx="1165988" cy="1568666"/>
            <a:chOff x="3478424" y="1308364"/>
            <a:chExt cx="2187185" cy="2942536"/>
          </a:xfrm>
        </p:grpSpPr>
        <p:sp>
          <p:nvSpPr>
            <p:cNvPr id="340" name="Google Shape;340;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17"/>
            <p:cNvGrpSpPr/>
            <p:nvPr/>
          </p:nvGrpSpPr>
          <p:grpSpPr>
            <a:xfrm>
              <a:off x="3478424" y="1308364"/>
              <a:ext cx="2180470" cy="1878295"/>
              <a:chOff x="5553063" y="1487604"/>
              <a:chExt cx="1981525" cy="1707075"/>
            </a:xfrm>
          </p:grpSpPr>
          <p:sp>
            <p:nvSpPr>
              <p:cNvPr id="384" name="Google Shape;384;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 name="Google Shape;386;p17"/>
          <p:cNvGrpSpPr/>
          <p:nvPr/>
        </p:nvGrpSpPr>
        <p:grpSpPr>
          <a:xfrm>
            <a:off x="2926243" y="2030519"/>
            <a:ext cx="1165988" cy="1568666"/>
            <a:chOff x="3478424" y="1308364"/>
            <a:chExt cx="2187185" cy="2942536"/>
          </a:xfrm>
        </p:grpSpPr>
        <p:sp>
          <p:nvSpPr>
            <p:cNvPr id="387" name="Google Shape;387;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17"/>
            <p:cNvGrpSpPr/>
            <p:nvPr/>
          </p:nvGrpSpPr>
          <p:grpSpPr>
            <a:xfrm>
              <a:off x="3478424" y="1308364"/>
              <a:ext cx="2180470" cy="1878295"/>
              <a:chOff x="5553063" y="1487604"/>
              <a:chExt cx="1981525" cy="1707075"/>
            </a:xfrm>
          </p:grpSpPr>
          <p:sp>
            <p:nvSpPr>
              <p:cNvPr id="431" name="Google Shape;431;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17"/>
          <p:cNvGrpSpPr/>
          <p:nvPr/>
        </p:nvGrpSpPr>
        <p:grpSpPr>
          <a:xfrm>
            <a:off x="4046765" y="2683491"/>
            <a:ext cx="1165988" cy="1568666"/>
            <a:chOff x="3478424" y="1308364"/>
            <a:chExt cx="2187185" cy="2942536"/>
          </a:xfrm>
        </p:grpSpPr>
        <p:sp>
          <p:nvSpPr>
            <p:cNvPr id="434" name="Google Shape;434;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7"/>
            <p:cNvGrpSpPr/>
            <p:nvPr/>
          </p:nvGrpSpPr>
          <p:grpSpPr>
            <a:xfrm>
              <a:off x="3478424" y="1308364"/>
              <a:ext cx="2180470" cy="1878295"/>
              <a:chOff x="5553063" y="1487604"/>
              <a:chExt cx="1981525" cy="1707075"/>
            </a:xfrm>
          </p:grpSpPr>
          <p:sp>
            <p:nvSpPr>
              <p:cNvPr id="478" name="Google Shape;478;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17"/>
          <p:cNvGrpSpPr/>
          <p:nvPr/>
        </p:nvGrpSpPr>
        <p:grpSpPr>
          <a:xfrm>
            <a:off x="6791400" y="3069100"/>
            <a:ext cx="2200199" cy="941008"/>
            <a:chOff x="6791400" y="3069100"/>
            <a:chExt cx="2200199" cy="941008"/>
          </a:xfrm>
        </p:grpSpPr>
        <p:sp>
          <p:nvSpPr>
            <p:cNvPr id="485" name="Google Shape;485;p17"/>
            <p:cNvSpPr txBox="1"/>
            <p:nvPr/>
          </p:nvSpPr>
          <p:spPr>
            <a:xfrm flipH="1">
              <a:off x="6791400" y="3400508"/>
              <a:ext cx="18723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dk1"/>
                  </a:solidFill>
                  <a:latin typeface="Roboto"/>
                  <a:ea typeface="Roboto"/>
                  <a:cs typeface="Roboto"/>
                  <a:sym typeface="Roboto"/>
                </a:rPr>
                <a:t>20001552</a:t>
              </a:r>
              <a:br>
                <a:rPr lang="en-GB" sz="1200">
                  <a:solidFill>
                    <a:schemeClr val="dk1"/>
                  </a:solidFill>
                  <a:latin typeface="Roboto"/>
                  <a:ea typeface="Roboto"/>
                  <a:cs typeface="Roboto"/>
                  <a:sym typeface="Roboto"/>
                </a:rPr>
              </a:br>
              <a:r>
                <a:rPr lang="en-US" sz="1200">
                  <a:solidFill>
                    <a:schemeClr val="dk1"/>
                  </a:solidFill>
                  <a:latin typeface="Roboto"/>
                  <a:ea typeface="Roboto"/>
                  <a:cs typeface="Roboto"/>
                  <a:sym typeface="Roboto"/>
                </a:rPr>
                <a:t>Document Writer</a:t>
              </a:r>
              <a:endParaRPr sz="1200">
                <a:solidFill>
                  <a:schemeClr val="dk1"/>
                </a:solidFill>
                <a:latin typeface="Roboto"/>
                <a:ea typeface="Roboto"/>
                <a:cs typeface="Roboto"/>
                <a:sym typeface="Roboto"/>
              </a:endParaRPr>
            </a:p>
          </p:txBody>
        </p:sp>
        <p:sp>
          <p:nvSpPr>
            <p:cNvPr id="486" name="Google Shape;486;p17"/>
            <p:cNvSpPr txBox="1"/>
            <p:nvPr/>
          </p:nvSpPr>
          <p:spPr>
            <a:xfrm flipH="1">
              <a:off x="6791509" y="3069100"/>
              <a:ext cx="220009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Phan Vũ Nguyên Hoàng</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487" name="Google Shape;487;p17"/>
          <p:cNvSpPr/>
          <p:nvPr/>
        </p:nvSpPr>
        <p:spPr>
          <a:xfrm>
            <a:off x="5160025" y="3231450"/>
            <a:ext cx="1610400" cy="839600"/>
          </a:xfrm>
          <a:custGeom>
            <a:avLst/>
            <a:gdLst/>
            <a:ahLst/>
            <a:cxnLst/>
            <a:rect l="l" t="t" r="r" b="b"/>
            <a:pathLst>
              <a:path w="64416" h="33584" extrusionOk="0">
                <a:moveTo>
                  <a:pt x="0" y="13825"/>
                </a:moveTo>
                <a:lnTo>
                  <a:pt x="30498" y="33584"/>
                </a:lnTo>
                <a:lnTo>
                  <a:pt x="58156" y="33584"/>
                </a:lnTo>
                <a:lnTo>
                  <a:pt x="58438" y="0"/>
                </a:lnTo>
                <a:lnTo>
                  <a:pt x="64416" y="51"/>
                </a:lnTo>
              </a:path>
            </a:pathLst>
          </a:custGeom>
          <a:noFill/>
          <a:ln w="28575" cap="flat" cmpd="sng">
            <a:solidFill>
              <a:schemeClr val="accent4"/>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wipe(down)">
                                      <p:cBhvr>
                                        <p:cTn id="7" dur="500"/>
                                        <p:tgtEl>
                                          <p:spTgt spid="270"/>
                                        </p:tgtEl>
                                      </p:cBhvr>
                                    </p:animEffect>
                                  </p:childTnLst>
                                </p:cTn>
                              </p:par>
                              <p:par>
                                <p:cTn id="8" presetID="22" presetClass="entr" presetSubtype="4" fill="hold" nodeType="withEffect">
                                  <p:stCondLst>
                                    <p:cond delay="0"/>
                                  </p:stCondLst>
                                  <p:childTnLst>
                                    <p:set>
                                      <p:cBhvr>
                                        <p:cTn id="9" dur="1" fill="hold">
                                          <p:stCondLst>
                                            <p:cond delay="0"/>
                                          </p:stCondLst>
                                        </p:cTn>
                                        <p:tgtEl>
                                          <p:spTgt spid="271"/>
                                        </p:tgtEl>
                                        <p:attrNameLst>
                                          <p:attrName>style.visibility</p:attrName>
                                        </p:attrNameLst>
                                      </p:cBhvr>
                                      <p:to>
                                        <p:strVal val="visible"/>
                                      </p:to>
                                    </p:set>
                                    <p:animEffect transition="in" filter="wipe(down)">
                                      <p:cBhvr>
                                        <p:cTn id="10" dur="500"/>
                                        <p:tgtEl>
                                          <p:spTgt spid="271"/>
                                        </p:tgtEl>
                                      </p:cBhvr>
                                    </p:animEffect>
                                  </p:childTnLst>
                                </p:cTn>
                              </p:par>
                              <p:par>
                                <p:cTn id="11" presetID="22" presetClass="entr" presetSubtype="4" fill="hold"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wipe(down)">
                                      <p:cBhvr>
                                        <p:cTn id="13" dur="500"/>
                                        <p:tgtEl>
                                          <p:spTgt spid="273"/>
                                        </p:tgtEl>
                                      </p:cBhvr>
                                    </p:animEffect>
                                  </p:childTnLst>
                                </p:cTn>
                              </p:par>
                              <p:par>
                                <p:cTn id="14" presetID="22" presetClass="entr" presetSubtype="4" fill="hold" nodeType="with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wipe(down)">
                                      <p:cBhvr>
                                        <p:cTn id="16" dur="500"/>
                                        <p:tgtEl>
                                          <p:spTgt spid="27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83"/>
                                        </p:tgtEl>
                                        <p:attrNameLst>
                                          <p:attrName>style.visibility</p:attrName>
                                        </p:attrNameLst>
                                      </p:cBhvr>
                                      <p:to>
                                        <p:strVal val="visible"/>
                                      </p:to>
                                    </p:set>
                                    <p:animEffect transition="in" filter="wipe(down)">
                                      <p:cBhvr>
                                        <p:cTn id="19" dur="500"/>
                                        <p:tgtEl>
                                          <p:spTgt spid="283"/>
                                        </p:tgtEl>
                                      </p:cBhvr>
                                    </p:animEffect>
                                  </p:childTnLst>
                                </p:cTn>
                              </p:par>
                              <p:par>
                                <p:cTn id="20" presetID="22" presetClass="entr" presetSubtype="4" fill="hold" nodeType="withEffect">
                                  <p:stCondLst>
                                    <p:cond delay="0"/>
                                  </p:stCondLst>
                                  <p:childTnLst>
                                    <p:set>
                                      <p:cBhvr>
                                        <p:cTn id="21" dur="1" fill="hold">
                                          <p:stCondLst>
                                            <p:cond delay="0"/>
                                          </p:stCondLst>
                                        </p:cTn>
                                        <p:tgtEl>
                                          <p:spTgt spid="284"/>
                                        </p:tgtEl>
                                        <p:attrNameLst>
                                          <p:attrName>style.visibility</p:attrName>
                                        </p:attrNameLst>
                                      </p:cBhvr>
                                      <p:to>
                                        <p:strVal val="visible"/>
                                      </p:to>
                                    </p:set>
                                    <p:animEffect transition="in" filter="wipe(down)">
                                      <p:cBhvr>
                                        <p:cTn id="22" dur="500"/>
                                        <p:tgtEl>
                                          <p:spTgt spid="284"/>
                                        </p:tgtEl>
                                      </p:cBhvr>
                                    </p:animEffect>
                                  </p:childTnLst>
                                </p:cTn>
                              </p:par>
                              <p:par>
                                <p:cTn id="23" presetID="22" presetClass="entr" presetSubtype="4" fill="hold" nodeType="withEffect">
                                  <p:stCondLst>
                                    <p:cond delay="0"/>
                                  </p:stCondLst>
                                  <p:childTnLst>
                                    <p:set>
                                      <p:cBhvr>
                                        <p:cTn id="24" dur="1" fill="hold">
                                          <p:stCondLst>
                                            <p:cond delay="0"/>
                                          </p:stCondLst>
                                        </p:cTn>
                                        <p:tgtEl>
                                          <p:spTgt spid="285"/>
                                        </p:tgtEl>
                                        <p:attrNameLst>
                                          <p:attrName>style.visibility</p:attrName>
                                        </p:attrNameLst>
                                      </p:cBhvr>
                                      <p:to>
                                        <p:strVal val="visible"/>
                                      </p:to>
                                    </p:set>
                                    <p:animEffect transition="in" filter="wipe(down)">
                                      <p:cBhvr>
                                        <p:cTn id="25" dur="500"/>
                                        <p:tgtEl>
                                          <p:spTgt spid="285"/>
                                        </p:tgtEl>
                                      </p:cBhvr>
                                    </p:animEffect>
                                  </p:childTnLst>
                                </p:cTn>
                              </p:par>
                              <p:par>
                                <p:cTn id="26" presetID="22" presetClass="entr" presetSubtype="4" fill="hold" nodeType="withEffect">
                                  <p:stCondLst>
                                    <p:cond delay="0"/>
                                  </p:stCondLst>
                                  <p:childTnLst>
                                    <p:set>
                                      <p:cBhvr>
                                        <p:cTn id="27" dur="1" fill="hold">
                                          <p:stCondLst>
                                            <p:cond delay="0"/>
                                          </p:stCondLst>
                                        </p:cTn>
                                        <p:tgtEl>
                                          <p:spTgt spid="288"/>
                                        </p:tgtEl>
                                        <p:attrNameLst>
                                          <p:attrName>style.visibility</p:attrName>
                                        </p:attrNameLst>
                                      </p:cBhvr>
                                      <p:to>
                                        <p:strVal val="visible"/>
                                      </p:to>
                                    </p:set>
                                    <p:animEffect transition="in" filter="wipe(down)">
                                      <p:cBhvr>
                                        <p:cTn id="28" dur="500"/>
                                        <p:tgtEl>
                                          <p:spTgt spid="288"/>
                                        </p:tgtEl>
                                      </p:cBhvr>
                                    </p:animEffect>
                                  </p:childTnLst>
                                </p:cTn>
                              </p:par>
                              <p:par>
                                <p:cTn id="29" presetID="22" presetClass="entr" presetSubtype="4" fill="hold" nodeType="with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wipe(down)">
                                      <p:cBhvr>
                                        <p:cTn id="31" dur="500"/>
                                        <p:tgtEl>
                                          <p:spTgt spid="289"/>
                                        </p:tgtEl>
                                      </p:cBhvr>
                                    </p:animEffect>
                                  </p:childTnLst>
                                </p:cTn>
                              </p:par>
                              <p:par>
                                <p:cTn id="32" presetID="22" presetClass="entr" presetSubtype="4" fill="hold" nodeType="withEffect">
                                  <p:stCondLst>
                                    <p:cond delay="0"/>
                                  </p:stCondLst>
                                  <p:childTnLst>
                                    <p:set>
                                      <p:cBhvr>
                                        <p:cTn id="33" dur="1" fill="hold">
                                          <p:stCondLst>
                                            <p:cond delay="0"/>
                                          </p:stCondLst>
                                        </p:cTn>
                                        <p:tgtEl>
                                          <p:spTgt spid="292"/>
                                        </p:tgtEl>
                                        <p:attrNameLst>
                                          <p:attrName>style.visibility</p:attrName>
                                        </p:attrNameLst>
                                      </p:cBhvr>
                                      <p:to>
                                        <p:strVal val="visible"/>
                                      </p:to>
                                    </p:set>
                                    <p:animEffect transition="in" filter="wipe(down)">
                                      <p:cBhvr>
                                        <p:cTn id="34" dur="500"/>
                                        <p:tgtEl>
                                          <p:spTgt spid="292"/>
                                        </p:tgtEl>
                                      </p:cBhvr>
                                    </p:animEffect>
                                  </p:childTnLst>
                                </p:cTn>
                              </p:par>
                              <p:par>
                                <p:cTn id="35" presetID="22" presetClass="entr" presetSubtype="4" fill="hold" nodeType="withEffect">
                                  <p:stCondLst>
                                    <p:cond delay="0"/>
                                  </p:stCondLst>
                                  <p:childTnLst>
                                    <p:set>
                                      <p:cBhvr>
                                        <p:cTn id="36" dur="1" fill="hold">
                                          <p:stCondLst>
                                            <p:cond delay="0"/>
                                          </p:stCondLst>
                                        </p:cTn>
                                        <p:tgtEl>
                                          <p:spTgt spid="339"/>
                                        </p:tgtEl>
                                        <p:attrNameLst>
                                          <p:attrName>style.visibility</p:attrName>
                                        </p:attrNameLst>
                                      </p:cBhvr>
                                      <p:to>
                                        <p:strVal val="visible"/>
                                      </p:to>
                                    </p:set>
                                    <p:animEffect transition="in" filter="wipe(down)">
                                      <p:cBhvr>
                                        <p:cTn id="37" dur="500"/>
                                        <p:tgtEl>
                                          <p:spTgt spid="339"/>
                                        </p:tgtEl>
                                      </p:cBhvr>
                                    </p:animEffect>
                                  </p:childTnLst>
                                </p:cTn>
                              </p:par>
                              <p:par>
                                <p:cTn id="38" presetID="22" presetClass="entr" presetSubtype="4" fill="hold" nodeType="withEffect">
                                  <p:stCondLst>
                                    <p:cond delay="0"/>
                                  </p:stCondLst>
                                  <p:childTnLst>
                                    <p:set>
                                      <p:cBhvr>
                                        <p:cTn id="39" dur="1" fill="hold">
                                          <p:stCondLst>
                                            <p:cond delay="0"/>
                                          </p:stCondLst>
                                        </p:cTn>
                                        <p:tgtEl>
                                          <p:spTgt spid="386"/>
                                        </p:tgtEl>
                                        <p:attrNameLst>
                                          <p:attrName>style.visibility</p:attrName>
                                        </p:attrNameLst>
                                      </p:cBhvr>
                                      <p:to>
                                        <p:strVal val="visible"/>
                                      </p:to>
                                    </p:set>
                                    <p:animEffect transition="in" filter="wipe(down)">
                                      <p:cBhvr>
                                        <p:cTn id="40" dur="500"/>
                                        <p:tgtEl>
                                          <p:spTgt spid="386"/>
                                        </p:tgtEl>
                                      </p:cBhvr>
                                    </p:animEffect>
                                  </p:childTnLst>
                                </p:cTn>
                              </p:par>
                              <p:par>
                                <p:cTn id="41" presetID="22" presetClass="entr" presetSubtype="4" fill="hold" nodeType="withEffect">
                                  <p:stCondLst>
                                    <p:cond delay="0"/>
                                  </p:stCondLst>
                                  <p:childTnLst>
                                    <p:set>
                                      <p:cBhvr>
                                        <p:cTn id="42" dur="1" fill="hold">
                                          <p:stCondLst>
                                            <p:cond delay="0"/>
                                          </p:stCondLst>
                                        </p:cTn>
                                        <p:tgtEl>
                                          <p:spTgt spid="433"/>
                                        </p:tgtEl>
                                        <p:attrNameLst>
                                          <p:attrName>style.visibility</p:attrName>
                                        </p:attrNameLst>
                                      </p:cBhvr>
                                      <p:to>
                                        <p:strVal val="visible"/>
                                      </p:to>
                                    </p:set>
                                    <p:animEffect transition="in" filter="wipe(down)">
                                      <p:cBhvr>
                                        <p:cTn id="43" dur="500"/>
                                        <p:tgtEl>
                                          <p:spTgt spid="433"/>
                                        </p:tgtEl>
                                      </p:cBhvr>
                                    </p:animEffect>
                                  </p:childTnLst>
                                </p:cTn>
                              </p:par>
                              <p:par>
                                <p:cTn id="44" presetID="22" presetClass="entr" presetSubtype="4" fill="hold" nodeType="withEffect">
                                  <p:stCondLst>
                                    <p:cond delay="0"/>
                                  </p:stCondLst>
                                  <p:childTnLst>
                                    <p:set>
                                      <p:cBhvr>
                                        <p:cTn id="45" dur="1" fill="hold">
                                          <p:stCondLst>
                                            <p:cond delay="0"/>
                                          </p:stCondLst>
                                        </p:cTn>
                                        <p:tgtEl>
                                          <p:spTgt spid="484"/>
                                        </p:tgtEl>
                                        <p:attrNameLst>
                                          <p:attrName>style.visibility</p:attrName>
                                        </p:attrNameLst>
                                      </p:cBhvr>
                                      <p:to>
                                        <p:strVal val="visible"/>
                                      </p:to>
                                    </p:set>
                                    <p:animEffect transition="in" filter="wipe(down)">
                                      <p:cBhvr>
                                        <p:cTn id="46" dur="500"/>
                                        <p:tgtEl>
                                          <p:spTgt spid="484"/>
                                        </p:tgtEl>
                                      </p:cBhvr>
                                    </p:animEffect>
                                  </p:childTnLst>
                                </p:cTn>
                              </p:par>
                              <p:par>
                                <p:cTn id="47" presetID="22" presetClass="entr" presetSubtype="4" fill="hold" nodeType="withEffect">
                                  <p:stCondLst>
                                    <p:cond delay="0"/>
                                  </p:stCondLst>
                                  <p:childTnLst>
                                    <p:set>
                                      <p:cBhvr>
                                        <p:cTn id="48" dur="1" fill="hold">
                                          <p:stCondLst>
                                            <p:cond delay="0"/>
                                          </p:stCondLst>
                                        </p:cTn>
                                        <p:tgtEl>
                                          <p:spTgt spid="487"/>
                                        </p:tgtEl>
                                        <p:attrNameLst>
                                          <p:attrName>style.visibility</p:attrName>
                                        </p:attrNameLst>
                                      </p:cBhvr>
                                      <p:to>
                                        <p:strVal val="visible"/>
                                      </p:to>
                                    </p:set>
                                    <p:animEffect transition="in" filter="wipe(down)">
                                      <p:cBhvr>
                                        <p:cTn id="49"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miro.medium.com/max/532/1*irikskuron_qJ-kARUS0nQ.png"/>
          <p:cNvPicPr/>
          <p:nvPr/>
        </p:nvPicPr>
        <p:blipFill>
          <a:blip r:embed="rId2">
            <a:extLst>
              <a:ext uri="{28A0092B-C50C-407E-A947-70E740481C1C}">
                <a14:useLocalDpi xmlns:a14="http://schemas.microsoft.com/office/drawing/2010/main" val="0"/>
              </a:ext>
            </a:extLst>
          </a:blip>
          <a:srcRect/>
          <a:stretch>
            <a:fillRect/>
          </a:stretch>
        </p:blipFill>
        <p:spPr bwMode="auto">
          <a:xfrm>
            <a:off x="2036128" y="2145264"/>
            <a:ext cx="5071745" cy="2604770"/>
          </a:xfrm>
          <a:prstGeom prst="rect">
            <a:avLst/>
          </a:prstGeom>
          <a:noFill/>
          <a:ln>
            <a:noFill/>
          </a:ln>
        </p:spPr>
      </p:pic>
      <p:sp>
        <p:nvSpPr>
          <p:cNvPr id="3" name="TextBox 2">
            <a:extLst>
              <a:ext uri="{FF2B5EF4-FFF2-40B4-BE49-F238E27FC236}">
                <a16:creationId xmlns:a16="http://schemas.microsoft.com/office/drawing/2014/main" id="{27CD45A4-F591-781C-64F7-2AF0F96C4CAE}"/>
              </a:ext>
            </a:extLst>
          </p:cNvPr>
          <p:cNvSpPr txBox="1"/>
          <p:nvPr/>
        </p:nvSpPr>
        <p:spPr>
          <a:xfrm>
            <a:off x="673768" y="338156"/>
            <a:ext cx="7796464" cy="1323439"/>
          </a:xfrm>
          <a:prstGeom prst="rect">
            <a:avLst/>
          </a:prstGeom>
          <a:noFill/>
        </p:spPr>
        <p:txBody>
          <a:bodyPr wrap="square" rtlCol="0">
            <a:spAutoFit/>
          </a:bodyPr>
          <a:lstStyle/>
          <a:p>
            <a:pPr algn="just"/>
            <a:r>
              <a:rPr lang="en-US" sz="1600" b="1" dirty="0" err="1">
                <a:solidFill>
                  <a:srgbClr val="263238"/>
                </a:solidFill>
                <a:latin typeface="system-ui"/>
              </a:rPr>
              <a:t>Bước</a:t>
            </a:r>
            <a:r>
              <a:rPr lang="en-US" sz="1600" b="1" dirty="0">
                <a:solidFill>
                  <a:srgbClr val="263238"/>
                </a:solidFill>
                <a:latin typeface="system-ui"/>
              </a:rPr>
              <a:t> 1:</a:t>
            </a:r>
          </a:p>
          <a:p>
            <a:pPr algn="just"/>
            <a:endParaRPr lang="en-US" sz="1600" b="1" dirty="0">
              <a:solidFill>
                <a:srgbClr val="263238"/>
              </a:solidFill>
              <a:latin typeface="system-ui"/>
            </a:endParaRPr>
          </a:p>
          <a:p>
            <a:pPr algn="just"/>
            <a:r>
              <a:rPr lang="vi-VN" sz="1600" dirty="0">
                <a:solidFill>
                  <a:srgbClr val="263238"/>
                </a:solidFill>
                <a:latin typeface="system-ui"/>
              </a:rPr>
              <a:t>Bước đầu tiên trong quy trình là cổng quên. Ở đây chúng ta sẽ quyết định bit nào của cell state (bộ nhớ dài hạn của mạng) là hữu ích với cả trạng thái ẩn trước đó và dữ liệu đầu vào mới.</a:t>
            </a:r>
            <a:endParaRPr lang="en-US" sz="1600" dirty="0">
              <a:solidFill>
                <a:srgbClr val="263238"/>
              </a:solidFill>
              <a:latin typeface="system-ui"/>
            </a:endParaRPr>
          </a:p>
        </p:txBody>
      </p:sp>
    </p:spTree>
    <p:extLst>
      <p:ext uri="{BB962C8B-B14F-4D97-AF65-F5344CB8AC3E}">
        <p14:creationId xmlns:p14="http://schemas.microsoft.com/office/powerpoint/2010/main" val="27822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out)">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CD45A4-F591-781C-64F7-2AF0F96C4CAE}"/>
              </a:ext>
            </a:extLst>
          </p:cNvPr>
          <p:cNvSpPr txBox="1"/>
          <p:nvPr/>
        </p:nvSpPr>
        <p:spPr>
          <a:xfrm>
            <a:off x="673768" y="275674"/>
            <a:ext cx="7796464" cy="1569660"/>
          </a:xfrm>
          <a:prstGeom prst="rect">
            <a:avLst/>
          </a:prstGeom>
          <a:noFill/>
        </p:spPr>
        <p:txBody>
          <a:bodyPr wrap="square" rtlCol="0">
            <a:spAutoFit/>
          </a:bodyPr>
          <a:lstStyle/>
          <a:p>
            <a:r>
              <a:rPr lang="en-US" sz="1600" b="1" dirty="0" err="1">
                <a:solidFill>
                  <a:srgbClr val="263238"/>
                </a:solidFill>
                <a:latin typeface="system-ui"/>
              </a:rPr>
              <a:t>Bước</a:t>
            </a:r>
            <a:r>
              <a:rPr lang="en-US" sz="1600" b="1" dirty="0">
                <a:solidFill>
                  <a:srgbClr val="263238"/>
                </a:solidFill>
                <a:latin typeface="system-ui"/>
              </a:rPr>
              <a:t> 2:</a:t>
            </a:r>
          </a:p>
          <a:p>
            <a:endParaRPr lang="en-US" sz="1600" b="1" dirty="0">
              <a:solidFill>
                <a:srgbClr val="263238"/>
              </a:solidFill>
              <a:latin typeface="system-ui"/>
            </a:endParaRPr>
          </a:p>
          <a:p>
            <a:pPr algn="just"/>
            <a:r>
              <a:rPr lang="vi-VN" sz="1600" dirty="0">
                <a:solidFill>
                  <a:srgbClr val="263238"/>
                </a:solidFill>
                <a:latin typeface="system-ui"/>
              </a:rPr>
              <a:t>Bước tiếp theo liên quan đến mạng bộ nhớ mới và cổng đầu vào. Mục tiêu của bước này là xác định thông tin mới nào sẽ được thêm vào bộ nhớ dài hạn của mạng. Mạng bộ nhớ mới là mạng thần kinh được kích hoạt tanh, mạng này đã học cách kết hợp trạng thái ẩn trước đó và dữ liệu đầu vào mới để tạo ra một 'vectơ cập nhật bộ nhớ mới'.</a:t>
            </a:r>
            <a:endParaRPr lang="en-US" sz="1600" dirty="0">
              <a:solidFill>
                <a:srgbClr val="263238"/>
              </a:solidFill>
              <a:latin typeface="system-ui"/>
            </a:endParaRPr>
          </a:p>
        </p:txBody>
      </p:sp>
      <p:pic>
        <p:nvPicPr>
          <p:cNvPr id="4" name="Picture 3" descr="https://miro.medium.com/max/538/1*Mov9d_W9y24Ctlt-JhT0EA.png"/>
          <p:cNvPicPr/>
          <p:nvPr/>
        </p:nvPicPr>
        <p:blipFill>
          <a:blip r:embed="rId2">
            <a:extLst>
              <a:ext uri="{28A0092B-C50C-407E-A947-70E740481C1C}">
                <a14:useLocalDpi xmlns:a14="http://schemas.microsoft.com/office/drawing/2010/main" val="0"/>
              </a:ext>
            </a:extLst>
          </a:blip>
          <a:srcRect/>
          <a:stretch>
            <a:fillRect/>
          </a:stretch>
        </p:blipFill>
        <p:spPr bwMode="auto">
          <a:xfrm>
            <a:off x="2009456" y="2207060"/>
            <a:ext cx="5125085" cy="2519680"/>
          </a:xfrm>
          <a:prstGeom prst="rect">
            <a:avLst/>
          </a:prstGeom>
          <a:noFill/>
          <a:ln>
            <a:noFill/>
          </a:ln>
        </p:spPr>
      </p:pic>
    </p:spTree>
    <p:extLst>
      <p:ext uri="{BB962C8B-B14F-4D97-AF65-F5344CB8AC3E}">
        <p14:creationId xmlns:p14="http://schemas.microsoft.com/office/powerpoint/2010/main" val="234268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out)">
                                      <p:cBhvr>
                                        <p:cTn id="7" dur="2000"/>
                                        <p:tgtEl>
                                          <p:spTgt spid="3"/>
                                        </p:tgtEl>
                                      </p:cBhvr>
                                    </p:animEffect>
                                  </p:childTnLst>
                                </p:cTn>
                              </p:par>
                              <p:par>
                                <p:cTn id="8" presetID="8" presetClass="entr" presetSubtype="3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amond(out)">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CD45A4-F591-781C-64F7-2AF0F96C4CAE}"/>
              </a:ext>
            </a:extLst>
          </p:cNvPr>
          <p:cNvSpPr txBox="1"/>
          <p:nvPr/>
        </p:nvSpPr>
        <p:spPr>
          <a:xfrm>
            <a:off x="587141" y="713280"/>
            <a:ext cx="7969718" cy="1569660"/>
          </a:xfrm>
          <a:prstGeom prst="rect">
            <a:avLst/>
          </a:prstGeom>
          <a:noFill/>
        </p:spPr>
        <p:txBody>
          <a:bodyPr wrap="square" rtlCol="0">
            <a:spAutoFit/>
          </a:bodyPr>
          <a:lstStyle/>
          <a:p>
            <a:r>
              <a:rPr lang="vi-VN" sz="1600" dirty="0">
                <a:solidFill>
                  <a:srgbClr val="263238"/>
                </a:solidFill>
                <a:latin typeface="system-ui"/>
              </a:rPr>
              <a:t>Giờ đây, các cập nhật của chúng tôi đối với bộ nhớ dài hạn của mạng đã hoàn tất, chúng tôi có thể chuyển sang bước cuối cùng, cổng đầu ra, quyết định trạng thái ẩn mới. Để quyết định điều này, chúng tôi sẽ sử dụng ba điều; trạng thái ô mới được cập nhật, trạng thái ẩn trước đó và dữ liệu đầu vào mới. Để ngăn điều này xảy ra, chúng tôi tạo một bộ lọc, cổng đầu ra, chính xác như chúng tôi đã làm trong mạng quên cổng. Các đầu vào giống nhau và kích hoạt cũng là sigmoid.</a:t>
            </a:r>
            <a:endParaRPr lang="en-US" sz="1600" dirty="0">
              <a:solidFill>
                <a:srgbClr val="263238"/>
              </a:solidFill>
              <a:latin typeface="system-ui"/>
            </a:endParaRPr>
          </a:p>
        </p:txBody>
      </p:sp>
      <p:pic>
        <p:nvPicPr>
          <p:cNvPr id="5" name="Picture 4" descr="https://miro.medium.com/max/540/1*Iz3_7-RlonZE9jrXSbgR0g.png"/>
          <p:cNvPicPr/>
          <p:nvPr/>
        </p:nvPicPr>
        <p:blipFill>
          <a:blip r:embed="rId2">
            <a:extLst>
              <a:ext uri="{28A0092B-C50C-407E-A947-70E740481C1C}">
                <a14:useLocalDpi xmlns:a14="http://schemas.microsoft.com/office/drawing/2010/main" val="0"/>
              </a:ext>
            </a:extLst>
          </a:blip>
          <a:srcRect/>
          <a:stretch>
            <a:fillRect/>
          </a:stretch>
        </p:blipFill>
        <p:spPr bwMode="auto">
          <a:xfrm>
            <a:off x="1998980" y="2362607"/>
            <a:ext cx="5146040" cy="2562225"/>
          </a:xfrm>
          <a:prstGeom prst="rect">
            <a:avLst/>
          </a:prstGeom>
          <a:noFill/>
          <a:ln>
            <a:noFill/>
          </a:ln>
        </p:spPr>
      </p:pic>
      <p:sp>
        <p:nvSpPr>
          <p:cNvPr id="2" name="TextBox 1">
            <a:extLst>
              <a:ext uri="{FF2B5EF4-FFF2-40B4-BE49-F238E27FC236}">
                <a16:creationId xmlns:a16="http://schemas.microsoft.com/office/drawing/2014/main" id="{20092F73-0D95-A6C7-37EF-933D5F283595}"/>
              </a:ext>
            </a:extLst>
          </p:cNvPr>
          <p:cNvSpPr txBox="1"/>
          <p:nvPr/>
        </p:nvSpPr>
        <p:spPr>
          <a:xfrm>
            <a:off x="587141" y="284383"/>
            <a:ext cx="1050070" cy="584775"/>
          </a:xfrm>
          <a:prstGeom prst="rect">
            <a:avLst/>
          </a:prstGeom>
          <a:noFill/>
        </p:spPr>
        <p:txBody>
          <a:bodyPr wrap="square" rtlCol="0">
            <a:spAutoFit/>
          </a:bodyPr>
          <a:lstStyle/>
          <a:p>
            <a:r>
              <a:rPr lang="en-US" sz="1600" b="1" dirty="0" err="1">
                <a:solidFill>
                  <a:srgbClr val="263238"/>
                </a:solidFill>
                <a:latin typeface="system-ui"/>
              </a:rPr>
              <a:t>Bước</a:t>
            </a:r>
            <a:r>
              <a:rPr lang="en-US" sz="1600" b="1" dirty="0">
                <a:solidFill>
                  <a:srgbClr val="263238"/>
                </a:solidFill>
                <a:latin typeface="system-ui"/>
              </a:rPr>
              <a:t> 3:</a:t>
            </a:r>
            <a:br>
              <a:rPr lang="en-US" sz="1600" dirty="0">
                <a:solidFill>
                  <a:srgbClr val="263238"/>
                </a:solidFill>
                <a:latin typeface="system-ui"/>
              </a:rPr>
            </a:br>
            <a:endParaRPr lang="en-US" sz="1600" dirty="0">
              <a:solidFill>
                <a:srgbClr val="263238"/>
              </a:solidFill>
              <a:latin typeface="system-ui"/>
            </a:endParaRPr>
          </a:p>
        </p:txBody>
      </p:sp>
    </p:spTree>
    <p:extLst>
      <p:ext uri="{BB962C8B-B14F-4D97-AF65-F5344CB8AC3E}">
        <p14:creationId xmlns:p14="http://schemas.microsoft.com/office/powerpoint/2010/main" val="372507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out)">
                                      <p:cBhvr>
                                        <p:cTn id="7" dur="2000"/>
                                        <p:tgtEl>
                                          <p:spTgt spid="3"/>
                                        </p:tgtEl>
                                      </p:cBhvr>
                                    </p:animEffect>
                                  </p:childTnLst>
                                </p:cTn>
                              </p:par>
                              <p:par>
                                <p:cTn id="8" presetID="13" presetClass="entr" presetSubtype="3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plus(out)">
                                      <p:cBhvr>
                                        <p:cTn id="10" dur="2000"/>
                                        <p:tgtEl>
                                          <p:spTgt spid="5"/>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plus(out)">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3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latin typeface="+mj-lt"/>
              </a:rPr>
              <a:t>Triển</a:t>
            </a:r>
            <a:r>
              <a:rPr lang="en-GB" dirty="0">
                <a:latin typeface="+mj-lt"/>
              </a:rPr>
              <a:t> </a:t>
            </a:r>
            <a:r>
              <a:rPr lang="en-GB" dirty="0" err="1">
                <a:latin typeface="+mj-lt"/>
              </a:rPr>
              <a:t>khai</a:t>
            </a:r>
            <a:r>
              <a:rPr lang="en-GB" dirty="0">
                <a:latin typeface="+mj-lt"/>
              </a:rPr>
              <a:t>, </a:t>
            </a:r>
            <a:r>
              <a:rPr lang="en-GB" dirty="0" err="1">
                <a:latin typeface="+mj-lt"/>
              </a:rPr>
              <a:t>đánh</a:t>
            </a:r>
            <a:r>
              <a:rPr lang="en-GB" dirty="0">
                <a:latin typeface="+mj-lt"/>
              </a:rPr>
              <a:t> </a:t>
            </a:r>
            <a:r>
              <a:rPr lang="en-GB" dirty="0" err="1">
                <a:latin typeface="+mj-lt"/>
              </a:rPr>
              <a:t>giá</a:t>
            </a:r>
            <a:r>
              <a:rPr lang="en-GB" dirty="0">
                <a:latin typeface="+mj-lt"/>
              </a:rPr>
              <a:t> </a:t>
            </a:r>
            <a:r>
              <a:rPr lang="en-GB" dirty="0" err="1">
                <a:latin typeface="+mj-lt"/>
              </a:rPr>
              <a:t>và</a:t>
            </a:r>
            <a:r>
              <a:rPr lang="en-GB" dirty="0">
                <a:latin typeface="+mj-lt"/>
              </a:rPr>
              <a:t> </a:t>
            </a:r>
            <a:r>
              <a:rPr lang="en-GB" dirty="0" err="1">
                <a:latin typeface="+mj-lt"/>
              </a:rPr>
              <a:t>thực</a:t>
            </a:r>
            <a:r>
              <a:rPr lang="en-GB" dirty="0">
                <a:latin typeface="+mj-lt"/>
              </a:rPr>
              <a:t> </a:t>
            </a:r>
            <a:r>
              <a:rPr lang="en-GB" dirty="0" err="1">
                <a:latin typeface="+mj-lt"/>
              </a:rPr>
              <a:t>nghiệm</a:t>
            </a:r>
            <a:endParaRPr lang="en-GB" dirty="0">
              <a:latin typeface="+mj-lt"/>
            </a:endParaRPr>
          </a:p>
        </p:txBody>
      </p:sp>
      <p:grpSp>
        <p:nvGrpSpPr>
          <p:cNvPr id="2524" name="Google Shape;2524;p32"/>
          <p:cNvGrpSpPr/>
          <p:nvPr/>
        </p:nvGrpSpPr>
        <p:grpSpPr>
          <a:xfrm>
            <a:off x="3447842" y="1065021"/>
            <a:ext cx="2103875" cy="1894171"/>
            <a:chOff x="3447842" y="1065021"/>
            <a:chExt cx="2103875" cy="1894171"/>
          </a:xfrm>
        </p:grpSpPr>
        <p:grpSp>
          <p:nvGrpSpPr>
            <p:cNvPr id="2525" name="Google Shape;2525;p32"/>
            <p:cNvGrpSpPr/>
            <p:nvPr/>
          </p:nvGrpSpPr>
          <p:grpSpPr>
            <a:xfrm>
              <a:off x="3447842" y="1065021"/>
              <a:ext cx="2103875" cy="1278963"/>
              <a:chOff x="961647" y="2401547"/>
              <a:chExt cx="1302628" cy="791878"/>
            </a:xfrm>
          </p:grpSpPr>
          <p:sp>
            <p:nvSpPr>
              <p:cNvPr id="2526" name="Google Shape;2526;p32"/>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2"/>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2"/>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2"/>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2"/>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2"/>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2"/>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2"/>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32"/>
            <p:cNvGrpSpPr/>
            <p:nvPr/>
          </p:nvGrpSpPr>
          <p:grpSpPr>
            <a:xfrm flipH="1">
              <a:off x="4406916" y="2225198"/>
              <a:ext cx="247385" cy="733994"/>
              <a:chOff x="4482322" y="2464909"/>
              <a:chExt cx="173872" cy="515844"/>
            </a:xfrm>
          </p:grpSpPr>
          <p:sp>
            <p:nvSpPr>
              <p:cNvPr id="2535" name="Google Shape;2535;p32"/>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2"/>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2"/>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2"/>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2"/>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2"/>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41" name="Google Shape;2541;p32"/>
          <p:cNvGrpSpPr/>
          <p:nvPr/>
        </p:nvGrpSpPr>
        <p:grpSpPr>
          <a:xfrm>
            <a:off x="922376" y="995974"/>
            <a:ext cx="1523710" cy="1957352"/>
            <a:chOff x="2616388" y="1504175"/>
            <a:chExt cx="2082425" cy="2675075"/>
          </a:xfrm>
        </p:grpSpPr>
        <p:sp>
          <p:nvSpPr>
            <p:cNvPr id="2542" name="Google Shape;2542;p32"/>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2"/>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5" name="Google Shape;2545;p32"/>
            <p:cNvGrpSpPr/>
            <p:nvPr/>
          </p:nvGrpSpPr>
          <p:grpSpPr>
            <a:xfrm>
              <a:off x="2723238" y="3123575"/>
              <a:ext cx="1675550" cy="965475"/>
              <a:chOff x="2723238" y="3123575"/>
              <a:chExt cx="1675550" cy="965475"/>
            </a:xfrm>
          </p:grpSpPr>
          <p:sp>
            <p:nvSpPr>
              <p:cNvPr id="2546" name="Google Shape;2546;p32"/>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2"/>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2"/>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2"/>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2"/>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2"/>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2"/>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2"/>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2"/>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2"/>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2"/>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2"/>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2"/>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2"/>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2"/>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2"/>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2"/>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2"/>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2"/>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2"/>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2"/>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2"/>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2"/>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2"/>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2"/>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2"/>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2"/>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2"/>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2"/>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2"/>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2"/>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2"/>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2"/>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2"/>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2"/>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2"/>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2"/>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2"/>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2"/>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2"/>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2"/>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2"/>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2"/>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2"/>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2"/>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2"/>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2"/>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2"/>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2"/>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2"/>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2"/>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2"/>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2"/>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2"/>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2"/>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2"/>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2" name="Google Shape;2602;p32"/>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2"/>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2"/>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2"/>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2"/>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2"/>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2"/>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32"/>
          <p:cNvGrpSpPr/>
          <p:nvPr/>
        </p:nvGrpSpPr>
        <p:grpSpPr>
          <a:xfrm>
            <a:off x="6330300" y="991275"/>
            <a:ext cx="1926218" cy="1867668"/>
            <a:chOff x="6330300" y="991275"/>
            <a:chExt cx="1926218" cy="1867668"/>
          </a:xfrm>
        </p:grpSpPr>
        <p:sp>
          <p:nvSpPr>
            <p:cNvPr id="2610" name="Google Shape;2610;p32"/>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2"/>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2"/>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2"/>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2"/>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2"/>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2"/>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2"/>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2"/>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2"/>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2"/>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2"/>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2"/>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32"/>
          <p:cNvGrpSpPr/>
          <p:nvPr/>
        </p:nvGrpSpPr>
        <p:grpSpPr>
          <a:xfrm rot="5400000">
            <a:off x="4431413" y="483193"/>
            <a:ext cx="281175" cy="5585989"/>
            <a:chOff x="2440250" y="1283325"/>
            <a:chExt cx="281175" cy="2635025"/>
          </a:xfrm>
        </p:grpSpPr>
        <p:grpSp>
          <p:nvGrpSpPr>
            <p:cNvPr id="2624" name="Google Shape;2624;p32"/>
            <p:cNvGrpSpPr/>
            <p:nvPr/>
          </p:nvGrpSpPr>
          <p:grpSpPr>
            <a:xfrm>
              <a:off x="2440325" y="1283325"/>
              <a:ext cx="281100" cy="2635017"/>
              <a:chOff x="2440325" y="1283325"/>
              <a:chExt cx="281100" cy="2635017"/>
            </a:xfrm>
          </p:grpSpPr>
          <p:cxnSp>
            <p:nvCxnSpPr>
              <p:cNvPr id="2625" name="Google Shape;2625;p32"/>
              <p:cNvCxnSpPr/>
              <p:nvPr/>
            </p:nvCxnSpPr>
            <p:spPr>
              <a:xfrm rot="10800000">
                <a:off x="2683250" y="1283325"/>
                <a:ext cx="0" cy="2629800"/>
              </a:xfrm>
              <a:prstGeom prst="straightConnector1">
                <a:avLst/>
              </a:prstGeom>
              <a:noFill/>
              <a:ln w="76200" cap="flat" cmpd="sng">
                <a:solidFill>
                  <a:schemeClr val="accent2"/>
                </a:solidFill>
                <a:prstDash val="solid"/>
                <a:round/>
                <a:headEnd type="none" w="med" len="med"/>
                <a:tailEnd type="none" w="med" len="med"/>
              </a:ln>
            </p:spPr>
          </p:cxnSp>
          <p:cxnSp>
            <p:nvCxnSpPr>
              <p:cNvPr id="2626" name="Google Shape;2626;p32"/>
              <p:cNvCxnSpPr/>
              <p:nvPr/>
            </p:nvCxnSpPr>
            <p:spPr>
              <a:xfrm rot="10800000">
                <a:off x="2440325" y="1296075"/>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2627" name="Google Shape;2627;p32"/>
              <p:cNvCxnSpPr/>
              <p:nvPr/>
            </p:nvCxnSpPr>
            <p:spPr>
              <a:xfrm rot="10800000">
                <a:off x="2440325" y="3918342"/>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2628" name="Google Shape;2628;p32"/>
              <p:cNvCxnSpPr/>
              <p:nvPr/>
            </p:nvCxnSpPr>
            <p:spPr>
              <a:xfrm rot="10800000">
                <a:off x="2440325" y="2607209"/>
                <a:ext cx="2811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629" name="Google Shape;2629;p32"/>
            <p:cNvGrpSpPr/>
            <p:nvPr/>
          </p:nvGrpSpPr>
          <p:grpSpPr>
            <a:xfrm>
              <a:off x="2440250" y="1289325"/>
              <a:ext cx="257100" cy="2629025"/>
              <a:chOff x="2440263" y="1289325"/>
              <a:chExt cx="257100" cy="2629025"/>
            </a:xfrm>
          </p:grpSpPr>
          <p:cxnSp>
            <p:nvCxnSpPr>
              <p:cNvPr id="2630" name="Google Shape;2630;p32"/>
              <p:cNvCxnSpPr/>
              <p:nvPr/>
            </p:nvCxnSpPr>
            <p:spPr>
              <a:xfrm rot="-5400000">
                <a:off x="1371350" y="2601225"/>
                <a:ext cx="2623800" cy="0"/>
              </a:xfrm>
              <a:prstGeom prst="straightConnector1">
                <a:avLst/>
              </a:prstGeom>
              <a:noFill/>
              <a:ln w="28575" cap="flat" cmpd="sng">
                <a:solidFill>
                  <a:schemeClr val="accent4"/>
                </a:solidFill>
                <a:prstDash val="solid"/>
                <a:round/>
                <a:headEnd type="none" w="med" len="med"/>
                <a:tailEnd type="none" w="med" len="med"/>
              </a:ln>
            </p:spPr>
          </p:cxnSp>
          <p:cxnSp>
            <p:nvCxnSpPr>
              <p:cNvPr id="2631" name="Google Shape;2631;p32"/>
              <p:cNvCxnSpPr/>
              <p:nvPr/>
            </p:nvCxnSpPr>
            <p:spPr>
              <a:xfrm rot="10800000">
                <a:off x="2440263" y="1296075"/>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2632" name="Google Shape;2632;p32"/>
              <p:cNvCxnSpPr/>
              <p:nvPr/>
            </p:nvCxnSpPr>
            <p:spPr>
              <a:xfrm rot="10800000">
                <a:off x="2440263" y="3918350"/>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2633" name="Google Shape;2633;p32"/>
              <p:cNvCxnSpPr/>
              <p:nvPr/>
            </p:nvCxnSpPr>
            <p:spPr>
              <a:xfrm rot="10800000">
                <a:off x="2440288" y="2607200"/>
                <a:ext cx="256500" cy="0"/>
              </a:xfrm>
              <a:prstGeom prst="straightConnector1">
                <a:avLst/>
              </a:prstGeom>
              <a:noFill/>
              <a:ln w="28575" cap="flat" cmpd="sng">
                <a:solidFill>
                  <a:schemeClr val="accent4"/>
                </a:solidFill>
                <a:prstDash val="solid"/>
                <a:round/>
                <a:headEnd type="none" w="med" len="med"/>
                <a:tailEnd type="none" w="med" len="med"/>
              </a:ln>
            </p:spPr>
          </p:cxnSp>
        </p:grpSp>
      </p:grpSp>
      <p:sp>
        <p:nvSpPr>
          <p:cNvPr id="2636" name="Google Shape;2636;p32"/>
          <p:cNvSpPr txBox="1"/>
          <p:nvPr/>
        </p:nvSpPr>
        <p:spPr>
          <a:xfrm>
            <a:off x="3635800" y="3582196"/>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Bộ</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dữ</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liệu</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639" name="Google Shape;2639;p32"/>
          <p:cNvSpPr txBox="1"/>
          <p:nvPr/>
        </p:nvSpPr>
        <p:spPr>
          <a:xfrm>
            <a:off x="852625" y="3582196"/>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Triển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khai</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642" name="Google Shape;2642;p32"/>
          <p:cNvSpPr txBox="1"/>
          <p:nvPr/>
        </p:nvSpPr>
        <p:spPr>
          <a:xfrm>
            <a:off x="6419274" y="3582208"/>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Đánh</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giá</a:t>
            </a:r>
            <a:endParaRPr sz="1800" dirty="0">
              <a:solidFill>
                <a:schemeClr val="lt2"/>
              </a:solidFill>
              <a:latin typeface="+mn-lt"/>
              <a:ea typeface="Fira Sans Extra Condensed SemiBold"/>
              <a:cs typeface="Fira Sans Extra Condensed SemiBold"/>
              <a:sym typeface="Fira Sans Extra Condensed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23"/>
                                        </p:tgtEl>
                                        <p:attrNameLst>
                                          <p:attrName>style.visibility</p:attrName>
                                        </p:attrNameLst>
                                      </p:cBhvr>
                                      <p:to>
                                        <p:strVal val="visible"/>
                                      </p:to>
                                    </p:set>
                                    <p:animEffect transition="in" filter="wipe(down)">
                                      <p:cBhvr>
                                        <p:cTn id="7" dur="500"/>
                                        <p:tgtEl>
                                          <p:spTgt spid="2523"/>
                                        </p:tgtEl>
                                      </p:cBhvr>
                                    </p:animEffect>
                                  </p:childTnLst>
                                </p:cTn>
                              </p:par>
                              <p:par>
                                <p:cTn id="8" presetID="22" presetClass="entr" presetSubtype="4" fill="hold" nodeType="withEffect">
                                  <p:stCondLst>
                                    <p:cond delay="0"/>
                                  </p:stCondLst>
                                  <p:childTnLst>
                                    <p:set>
                                      <p:cBhvr>
                                        <p:cTn id="9" dur="1" fill="hold">
                                          <p:stCondLst>
                                            <p:cond delay="0"/>
                                          </p:stCondLst>
                                        </p:cTn>
                                        <p:tgtEl>
                                          <p:spTgt spid="2524"/>
                                        </p:tgtEl>
                                        <p:attrNameLst>
                                          <p:attrName>style.visibility</p:attrName>
                                        </p:attrNameLst>
                                      </p:cBhvr>
                                      <p:to>
                                        <p:strVal val="visible"/>
                                      </p:to>
                                    </p:set>
                                    <p:animEffect transition="in" filter="wipe(down)">
                                      <p:cBhvr>
                                        <p:cTn id="10" dur="500"/>
                                        <p:tgtEl>
                                          <p:spTgt spid="2524"/>
                                        </p:tgtEl>
                                      </p:cBhvr>
                                    </p:animEffect>
                                  </p:childTnLst>
                                </p:cTn>
                              </p:par>
                              <p:par>
                                <p:cTn id="11" presetID="22" presetClass="entr" presetSubtype="4" fill="hold" nodeType="withEffect">
                                  <p:stCondLst>
                                    <p:cond delay="0"/>
                                  </p:stCondLst>
                                  <p:childTnLst>
                                    <p:set>
                                      <p:cBhvr>
                                        <p:cTn id="12" dur="1" fill="hold">
                                          <p:stCondLst>
                                            <p:cond delay="0"/>
                                          </p:stCondLst>
                                        </p:cTn>
                                        <p:tgtEl>
                                          <p:spTgt spid="2541"/>
                                        </p:tgtEl>
                                        <p:attrNameLst>
                                          <p:attrName>style.visibility</p:attrName>
                                        </p:attrNameLst>
                                      </p:cBhvr>
                                      <p:to>
                                        <p:strVal val="visible"/>
                                      </p:to>
                                    </p:set>
                                    <p:animEffect transition="in" filter="wipe(down)">
                                      <p:cBhvr>
                                        <p:cTn id="13" dur="500"/>
                                        <p:tgtEl>
                                          <p:spTgt spid="2541"/>
                                        </p:tgtEl>
                                      </p:cBhvr>
                                    </p:animEffect>
                                  </p:childTnLst>
                                </p:cTn>
                              </p:par>
                              <p:par>
                                <p:cTn id="14" presetID="22" presetClass="entr" presetSubtype="4" fill="hold" nodeType="withEffect">
                                  <p:stCondLst>
                                    <p:cond delay="0"/>
                                  </p:stCondLst>
                                  <p:childTnLst>
                                    <p:set>
                                      <p:cBhvr>
                                        <p:cTn id="15" dur="1" fill="hold">
                                          <p:stCondLst>
                                            <p:cond delay="0"/>
                                          </p:stCondLst>
                                        </p:cTn>
                                        <p:tgtEl>
                                          <p:spTgt spid="2609"/>
                                        </p:tgtEl>
                                        <p:attrNameLst>
                                          <p:attrName>style.visibility</p:attrName>
                                        </p:attrNameLst>
                                      </p:cBhvr>
                                      <p:to>
                                        <p:strVal val="visible"/>
                                      </p:to>
                                    </p:set>
                                    <p:animEffect transition="in" filter="wipe(down)">
                                      <p:cBhvr>
                                        <p:cTn id="16" dur="500"/>
                                        <p:tgtEl>
                                          <p:spTgt spid="2609"/>
                                        </p:tgtEl>
                                      </p:cBhvr>
                                    </p:animEffect>
                                  </p:childTnLst>
                                </p:cTn>
                              </p:par>
                              <p:par>
                                <p:cTn id="17" presetID="22" presetClass="entr" presetSubtype="4" fill="hold" nodeType="withEffect">
                                  <p:stCondLst>
                                    <p:cond delay="0"/>
                                  </p:stCondLst>
                                  <p:childTnLst>
                                    <p:set>
                                      <p:cBhvr>
                                        <p:cTn id="18" dur="1" fill="hold">
                                          <p:stCondLst>
                                            <p:cond delay="0"/>
                                          </p:stCondLst>
                                        </p:cTn>
                                        <p:tgtEl>
                                          <p:spTgt spid="2623"/>
                                        </p:tgtEl>
                                        <p:attrNameLst>
                                          <p:attrName>style.visibility</p:attrName>
                                        </p:attrNameLst>
                                      </p:cBhvr>
                                      <p:to>
                                        <p:strVal val="visible"/>
                                      </p:to>
                                    </p:set>
                                    <p:animEffect transition="in" filter="wipe(down)">
                                      <p:cBhvr>
                                        <p:cTn id="19" dur="500"/>
                                        <p:tgtEl>
                                          <p:spTgt spid="262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636"/>
                                        </p:tgtEl>
                                        <p:attrNameLst>
                                          <p:attrName>style.visibility</p:attrName>
                                        </p:attrNameLst>
                                      </p:cBhvr>
                                      <p:to>
                                        <p:strVal val="visible"/>
                                      </p:to>
                                    </p:set>
                                    <p:animEffect transition="in" filter="wipe(down)">
                                      <p:cBhvr>
                                        <p:cTn id="22" dur="500"/>
                                        <p:tgtEl>
                                          <p:spTgt spid="263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639"/>
                                        </p:tgtEl>
                                        <p:attrNameLst>
                                          <p:attrName>style.visibility</p:attrName>
                                        </p:attrNameLst>
                                      </p:cBhvr>
                                      <p:to>
                                        <p:strVal val="visible"/>
                                      </p:to>
                                    </p:set>
                                    <p:animEffect transition="in" filter="wipe(down)">
                                      <p:cBhvr>
                                        <p:cTn id="25" dur="500"/>
                                        <p:tgtEl>
                                          <p:spTgt spid="26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642"/>
                                        </p:tgtEl>
                                        <p:attrNameLst>
                                          <p:attrName>style.visibility</p:attrName>
                                        </p:attrNameLst>
                                      </p:cBhvr>
                                      <p:to>
                                        <p:strVal val="visible"/>
                                      </p:to>
                                    </p:set>
                                    <p:animEffect transition="in" filter="wipe(down)">
                                      <p:cBhvr>
                                        <p:cTn id="28" dur="500"/>
                                        <p:tgtEl>
                                          <p:spTgt spid="2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3" grpId="0"/>
      <p:bldP spid="2636" grpId="0"/>
      <p:bldP spid="2639" grpId="0"/>
      <p:bldP spid="26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27D31D-4C9B-2602-7334-0B6E4E190426}"/>
              </a:ext>
            </a:extLst>
          </p:cNvPr>
          <p:cNvPicPr>
            <a:picLocks noChangeAspect="1"/>
          </p:cNvPicPr>
          <p:nvPr/>
        </p:nvPicPr>
        <p:blipFill>
          <a:blip r:embed="rId2"/>
          <a:stretch>
            <a:fillRect/>
          </a:stretch>
        </p:blipFill>
        <p:spPr>
          <a:xfrm>
            <a:off x="586014" y="104264"/>
            <a:ext cx="7768772" cy="5039236"/>
          </a:xfrm>
          <a:prstGeom prst="rect">
            <a:avLst/>
          </a:prstGeom>
        </p:spPr>
      </p:pic>
    </p:spTree>
    <p:extLst>
      <p:ext uri="{BB962C8B-B14F-4D97-AF65-F5344CB8AC3E}">
        <p14:creationId xmlns:p14="http://schemas.microsoft.com/office/powerpoint/2010/main" val="421326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76C031-E1C4-270A-416E-07D52C150725}"/>
              </a:ext>
            </a:extLst>
          </p:cNvPr>
          <p:cNvPicPr>
            <a:picLocks noChangeAspect="1"/>
          </p:cNvPicPr>
          <p:nvPr/>
        </p:nvPicPr>
        <p:blipFill>
          <a:blip r:embed="rId2"/>
          <a:stretch>
            <a:fillRect/>
          </a:stretch>
        </p:blipFill>
        <p:spPr>
          <a:xfrm>
            <a:off x="807847" y="0"/>
            <a:ext cx="7528306" cy="5143500"/>
          </a:xfrm>
          <a:prstGeom prst="rect">
            <a:avLst/>
          </a:prstGeom>
        </p:spPr>
      </p:pic>
    </p:spTree>
    <p:extLst>
      <p:ext uri="{BB962C8B-B14F-4D97-AF65-F5344CB8AC3E}">
        <p14:creationId xmlns:p14="http://schemas.microsoft.com/office/powerpoint/2010/main" val="3428460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A0E0E-A4E0-B74E-B840-E012FA91B792}"/>
              </a:ext>
            </a:extLst>
          </p:cNvPr>
          <p:cNvPicPr>
            <a:picLocks noChangeAspect="1"/>
          </p:cNvPicPr>
          <p:nvPr/>
        </p:nvPicPr>
        <p:blipFill>
          <a:blip r:embed="rId2"/>
          <a:stretch>
            <a:fillRect/>
          </a:stretch>
        </p:blipFill>
        <p:spPr>
          <a:xfrm>
            <a:off x="832645" y="0"/>
            <a:ext cx="7478709" cy="5143500"/>
          </a:xfrm>
          <a:prstGeom prst="rect">
            <a:avLst/>
          </a:prstGeom>
        </p:spPr>
      </p:pic>
    </p:spTree>
    <p:extLst>
      <p:ext uri="{BB962C8B-B14F-4D97-AF65-F5344CB8AC3E}">
        <p14:creationId xmlns:p14="http://schemas.microsoft.com/office/powerpoint/2010/main" val="2663610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099"/>
        <p:cNvGrpSpPr/>
        <p:nvPr/>
      </p:nvGrpSpPr>
      <p:grpSpPr>
        <a:xfrm>
          <a:off x="0" y="0"/>
          <a:ext cx="0" cy="0"/>
          <a:chOff x="0" y="0"/>
          <a:chExt cx="0" cy="0"/>
        </a:xfrm>
      </p:grpSpPr>
      <p:sp>
        <p:nvSpPr>
          <p:cNvPr id="2" name="Google Shape;4101;p46">
            <a:extLst>
              <a:ext uri="{FF2B5EF4-FFF2-40B4-BE49-F238E27FC236}">
                <a16:creationId xmlns:a16="http://schemas.microsoft.com/office/drawing/2014/main" id="{E748CC4C-A91E-80BE-54A7-4277F48A8A2F}"/>
              </a:ext>
            </a:extLst>
          </p:cNvPr>
          <p:cNvSpPr txBox="1"/>
          <p:nvPr/>
        </p:nvSpPr>
        <p:spPr>
          <a:xfrm>
            <a:off x="1048350" y="1791658"/>
            <a:ext cx="7047300" cy="16866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6000">
                <a:solidFill>
                  <a:srgbClr val="FFFFFF"/>
                </a:solidFill>
                <a:latin typeface="system-ui"/>
              </a:rPr>
              <a:t>Thank for listening</a:t>
            </a:r>
            <a:endParaRPr sz="6000">
              <a:solidFill>
                <a:srgbClr val="FFFFFF"/>
              </a:solidFill>
              <a:latin typeface="system-u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24"/>
          <p:cNvSpPr/>
          <p:nvPr/>
        </p:nvSpPr>
        <p:spPr>
          <a:xfrm rot="10800000">
            <a:off x="4942241" y="2160971"/>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27" name="Google Shape;1427;p24"/>
          <p:cNvSpPr/>
          <p:nvPr/>
        </p:nvSpPr>
        <p:spPr>
          <a:xfrm rot="10800000">
            <a:off x="4942241" y="2160971"/>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28" name="Google Shape;1428;p24"/>
          <p:cNvSpPr/>
          <p:nvPr/>
        </p:nvSpPr>
        <p:spPr>
          <a:xfrm rot="10800000">
            <a:off x="6351541" y="1463713"/>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29" name="Google Shape;1429;p24"/>
          <p:cNvSpPr/>
          <p:nvPr/>
        </p:nvSpPr>
        <p:spPr>
          <a:xfrm rot="10800000">
            <a:off x="6351541" y="1463713"/>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0" name="Google Shape;1430;p24"/>
          <p:cNvSpPr/>
          <p:nvPr/>
        </p:nvSpPr>
        <p:spPr>
          <a:xfrm>
            <a:off x="2023091" y="2725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1" name="Google Shape;1431;p24"/>
          <p:cNvSpPr/>
          <p:nvPr/>
        </p:nvSpPr>
        <p:spPr>
          <a:xfrm>
            <a:off x="2023091" y="2725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2" name="Google Shape;1432;p24"/>
          <p:cNvSpPr/>
          <p:nvPr/>
        </p:nvSpPr>
        <p:spPr>
          <a:xfrm>
            <a:off x="3325891" y="1963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3" name="Google Shape;1433;p24"/>
          <p:cNvSpPr/>
          <p:nvPr/>
        </p:nvSpPr>
        <p:spPr>
          <a:xfrm>
            <a:off x="3325891" y="1963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7" name="Google Shape;1437;p24"/>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latin typeface="+mj-lt"/>
              </a:rPr>
              <a:t>Mục</a:t>
            </a:r>
            <a:r>
              <a:rPr lang="en-GB" dirty="0">
                <a:latin typeface="+mj-lt"/>
              </a:rPr>
              <a:t> </a:t>
            </a:r>
            <a:r>
              <a:rPr lang="en-GB" dirty="0" err="1">
                <a:latin typeface="+mj-lt"/>
              </a:rPr>
              <a:t>Lục</a:t>
            </a:r>
            <a:endParaRPr dirty="0">
              <a:latin typeface="+mj-lt"/>
            </a:endParaRPr>
          </a:p>
        </p:txBody>
      </p:sp>
      <p:cxnSp>
        <p:nvCxnSpPr>
          <p:cNvPr id="1438" name="Google Shape;1438;p24"/>
          <p:cNvCxnSpPr>
            <a:cxnSpLocks/>
          </p:cNvCxnSpPr>
          <p:nvPr/>
        </p:nvCxnSpPr>
        <p:spPr>
          <a:xfrm flipH="1">
            <a:off x="2609557" y="1532268"/>
            <a:ext cx="3763856" cy="2168906"/>
          </a:xfrm>
          <a:prstGeom prst="straightConnector1">
            <a:avLst/>
          </a:prstGeom>
          <a:noFill/>
          <a:ln w="76200" cap="flat" cmpd="sng">
            <a:solidFill>
              <a:schemeClr val="accent2"/>
            </a:solidFill>
            <a:prstDash val="solid"/>
            <a:round/>
            <a:headEnd type="none" w="med" len="med"/>
            <a:tailEnd type="none" w="med" len="med"/>
          </a:ln>
        </p:spPr>
      </p:cxnSp>
      <p:cxnSp>
        <p:nvCxnSpPr>
          <p:cNvPr id="1439" name="Google Shape;1439;p24"/>
          <p:cNvCxnSpPr>
            <a:cxnSpLocks/>
          </p:cNvCxnSpPr>
          <p:nvPr/>
        </p:nvCxnSpPr>
        <p:spPr>
          <a:xfrm flipH="1">
            <a:off x="2672222" y="1586747"/>
            <a:ext cx="3592964" cy="2083484"/>
          </a:xfrm>
          <a:prstGeom prst="straightConnector1">
            <a:avLst/>
          </a:prstGeom>
          <a:noFill/>
          <a:ln w="28575" cap="flat" cmpd="sng">
            <a:solidFill>
              <a:schemeClr val="accent4"/>
            </a:solidFill>
            <a:prstDash val="solid"/>
            <a:round/>
            <a:headEnd type="none" w="med" len="med"/>
            <a:tailEnd type="none" w="med" len="med"/>
          </a:ln>
        </p:spPr>
      </p:cxnSp>
      <p:grpSp>
        <p:nvGrpSpPr>
          <p:cNvPr id="1444" name="Google Shape;1444;p24"/>
          <p:cNvGrpSpPr/>
          <p:nvPr/>
        </p:nvGrpSpPr>
        <p:grpSpPr>
          <a:xfrm>
            <a:off x="2166295" y="3243609"/>
            <a:ext cx="590840" cy="682345"/>
            <a:chOff x="3662369" y="2223718"/>
            <a:chExt cx="436237" cy="503799"/>
          </a:xfrm>
        </p:grpSpPr>
        <p:sp>
          <p:nvSpPr>
            <p:cNvPr id="1445" name="Google Shape;1445;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4"/>
          <p:cNvGrpSpPr/>
          <p:nvPr/>
        </p:nvGrpSpPr>
        <p:grpSpPr>
          <a:xfrm>
            <a:off x="3473677" y="2502247"/>
            <a:ext cx="590840" cy="682345"/>
            <a:chOff x="3665759" y="2223718"/>
            <a:chExt cx="436237" cy="503799"/>
          </a:xfrm>
        </p:grpSpPr>
        <p:sp>
          <p:nvSpPr>
            <p:cNvPr id="1449" name="Google Shape;1449;p24"/>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24"/>
          <p:cNvGrpSpPr/>
          <p:nvPr/>
        </p:nvGrpSpPr>
        <p:grpSpPr>
          <a:xfrm>
            <a:off x="4806917" y="1778243"/>
            <a:ext cx="590840" cy="682345"/>
            <a:chOff x="3662369" y="2223718"/>
            <a:chExt cx="436237" cy="503799"/>
          </a:xfrm>
        </p:grpSpPr>
        <p:sp>
          <p:nvSpPr>
            <p:cNvPr id="1453" name="Google Shape;1453;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4"/>
          <p:cNvGrpSpPr/>
          <p:nvPr/>
        </p:nvGrpSpPr>
        <p:grpSpPr>
          <a:xfrm>
            <a:off x="6121171" y="1051448"/>
            <a:ext cx="590840" cy="682345"/>
            <a:chOff x="3662369" y="2223718"/>
            <a:chExt cx="436237" cy="503799"/>
          </a:xfrm>
        </p:grpSpPr>
        <p:sp>
          <p:nvSpPr>
            <p:cNvPr id="1457" name="Google Shape;1457;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24"/>
          <p:cNvSpPr txBox="1"/>
          <p:nvPr/>
        </p:nvSpPr>
        <p:spPr>
          <a:xfrm>
            <a:off x="928383" y="2302685"/>
            <a:ext cx="2189415" cy="2240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Các</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lý</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thuyết</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và</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mô</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hình</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sử</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dụng</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1464" name="Google Shape;1464;p24"/>
          <p:cNvSpPr txBox="1"/>
          <p:nvPr/>
        </p:nvSpPr>
        <p:spPr>
          <a:xfrm>
            <a:off x="2362242" y="1668691"/>
            <a:ext cx="1936357" cy="253500"/>
          </a:xfrm>
          <a:prstGeom prst="rect">
            <a:avLst/>
          </a:prstGeom>
          <a:noFill/>
          <a:ln>
            <a:noFill/>
          </a:ln>
        </p:spPr>
        <p:txBody>
          <a:bodyPr spcFirstLastPara="1" wrap="square" lIns="91425" tIns="91425" rIns="91425" bIns="91425" anchor="ctr" anchorCtr="0">
            <a:noAutofit/>
          </a:bodyPr>
          <a:lstStyle/>
          <a:p>
            <a:pPr algn="ctr"/>
            <a:r>
              <a:rPr lang="en-GB" sz="1800" dirty="0" err="1">
                <a:solidFill>
                  <a:schemeClr val="lt2"/>
                </a:solidFill>
                <a:latin typeface="+mn-lt"/>
                <a:ea typeface="Fira Sans Extra Condensed SemiBold"/>
                <a:cs typeface="Fira Sans Extra Condensed SemiBold"/>
                <a:sym typeface="Fira Sans Extra Condensed SemiBold"/>
              </a:rPr>
              <a:t>Mô</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hình</a:t>
            </a:r>
            <a:endParaRPr lang="en-GB" sz="1800" dirty="0">
              <a:solidFill>
                <a:schemeClr val="lt2"/>
              </a:solidFill>
              <a:latin typeface="+mn-lt"/>
              <a:ea typeface="Fira Sans Extra Condensed SemiBold"/>
              <a:cs typeface="Fira Sans Extra Condensed SemiBold"/>
              <a:sym typeface="Fira Sans Extra Condensed SemiBold"/>
            </a:endParaRPr>
          </a:p>
        </p:txBody>
      </p:sp>
      <p:sp>
        <p:nvSpPr>
          <p:cNvPr id="1467" name="Google Shape;1467;p24"/>
          <p:cNvSpPr txBox="1"/>
          <p:nvPr/>
        </p:nvSpPr>
        <p:spPr>
          <a:xfrm>
            <a:off x="4134560" y="3305761"/>
            <a:ext cx="2723578"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Triển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khai</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đánh</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giá</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và</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thực</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nghiệm</a:t>
            </a:r>
            <a:endParaRPr lang="en-GB" sz="1800" dirty="0">
              <a:solidFill>
                <a:schemeClr val="lt2"/>
              </a:solidFill>
              <a:latin typeface="+mn-lt"/>
              <a:ea typeface="Fira Sans Extra Condensed SemiBold"/>
              <a:cs typeface="Fira Sans Extra Condensed SemiBold"/>
              <a:sym typeface="Fira Sans Extra Condensed SemiBold"/>
            </a:endParaRPr>
          </a:p>
        </p:txBody>
      </p:sp>
      <p:sp>
        <p:nvSpPr>
          <p:cNvPr id="1470" name="Google Shape;1470;p24"/>
          <p:cNvSpPr txBox="1"/>
          <p:nvPr/>
        </p:nvSpPr>
        <p:spPr>
          <a:xfrm>
            <a:off x="5612729" y="2479150"/>
            <a:ext cx="2432763"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Phương</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pháp</a:t>
            </a:r>
            <a:endParaRPr sz="1800" dirty="0">
              <a:solidFill>
                <a:schemeClr val="lt2"/>
              </a:solidFill>
              <a:latin typeface="+mn-lt"/>
              <a:ea typeface="Fira Sans Extra Condensed SemiBold"/>
              <a:cs typeface="Fira Sans Extra Condensed SemiBold"/>
              <a:sym typeface="Fira Sans Extra Condensed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26"/>
                                        </p:tgtEl>
                                        <p:attrNameLst>
                                          <p:attrName>style.visibility</p:attrName>
                                        </p:attrNameLst>
                                      </p:cBhvr>
                                      <p:to>
                                        <p:strVal val="visible"/>
                                      </p:to>
                                    </p:set>
                                    <p:animEffect transition="in" filter="fade">
                                      <p:cBhvr>
                                        <p:cTn id="7" dur="1000"/>
                                        <p:tgtEl>
                                          <p:spTgt spid="1426"/>
                                        </p:tgtEl>
                                      </p:cBhvr>
                                    </p:animEffect>
                                    <p:anim calcmode="lin" valueType="num">
                                      <p:cBhvr>
                                        <p:cTn id="8" dur="1000" fill="hold"/>
                                        <p:tgtEl>
                                          <p:spTgt spid="1426"/>
                                        </p:tgtEl>
                                        <p:attrNameLst>
                                          <p:attrName>ppt_x</p:attrName>
                                        </p:attrNameLst>
                                      </p:cBhvr>
                                      <p:tavLst>
                                        <p:tav tm="0">
                                          <p:val>
                                            <p:strVal val="#ppt_x"/>
                                          </p:val>
                                        </p:tav>
                                        <p:tav tm="100000">
                                          <p:val>
                                            <p:strVal val="#ppt_x"/>
                                          </p:val>
                                        </p:tav>
                                      </p:tavLst>
                                    </p:anim>
                                    <p:anim calcmode="lin" valueType="num">
                                      <p:cBhvr>
                                        <p:cTn id="9" dur="1000" fill="hold"/>
                                        <p:tgtEl>
                                          <p:spTgt spid="14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27"/>
                                        </p:tgtEl>
                                        <p:attrNameLst>
                                          <p:attrName>style.visibility</p:attrName>
                                        </p:attrNameLst>
                                      </p:cBhvr>
                                      <p:to>
                                        <p:strVal val="visible"/>
                                      </p:to>
                                    </p:set>
                                    <p:animEffect transition="in" filter="fade">
                                      <p:cBhvr>
                                        <p:cTn id="12" dur="1000"/>
                                        <p:tgtEl>
                                          <p:spTgt spid="1427"/>
                                        </p:tgtEl>
                                      </p:cBhvr>
                                    </p:animEffect>
                                    <p:anim calcmode="lin" valueType="num">
                                      <p:cBhvr>
                                        <p:cTn id="13" dur="1000" fill="hold"/>
                                        <p:tgtEl>
                                          <p:spTgt spid="1427"/>
                                        </p:tgtEl>
                                        <p:attrNameLst>
                                          <p:attrName>ppt_x</p:attrName>
                                        </p:attrNameLst>
                                      </p:cBhvr>
                                      <p:tavLst>
                                        <p:tav tm="0">
                                          <p:val>
                                            <p:strVal val="#ppt_x"/>
                                          </p:val>
                                        </p:tav>
                                        <p:tav tm="100000">
                                          <p:val>
                                            <p:strVal val="#ppt_x"/>
                                          </p:val>
                                        </p:tav>
                                      </p:tavLst>
                                    </p:anim>
                                    <p:anim calcmode="lin" valueType="num">
                                      <p:cBhvr>
                                        <p:cTn id="14" dur="1000" fill="hold"/>
                                        <p:tgtEl>
                                          <p:spTgt spid="14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28"/>
                                        </p:tgtEl>
                                        <p:attrNameLst>
                                          <p:attrName>style.visibility</p:attrName>
                                        </p:attrNameLst>
                                      </p:cBhvr>
                                      <p:to>
                                        <p:strVal val="visible"/>
                                      </p:to>
                                    </p:set>
                                    <p:animEffect transition="in" filter="fade">
                                      <p:cBhvr>
                                        <p:cTn id="17" dur="1000"/>
                                        <p:tgtEl>
                                          <p:spTgt spid="1428"/>
                                        </p:tgtEl>
                                      </p:cBhvr>
                                    </p:animEffect>
                                    <p:anim calcmode="lin" valueType="num">
                                      <p:cBhvr>
                                        <p:cTn id="18" dur="1000" fill="hold"/>
                                        <p:tgtEl>
                                          <p:spTgt spid="1428"/>
                                        </p:tgtEl>
                                        <p:attrNameLst>
                                          <p:attrName>ppt_x</p:attrName>
                                        </p:attrNameLst>
                                      </p:cBhvr>
                                      <p:tavLst>
                                        <p:tav tm="0">
                                          <p:val>
                                            <p:strVal val="#ppt_x"/>
                                          </p:val>
                                        </p:tav>
                                        <p:tav tm="100000">
                                          <p:val>
                                            <p:strVal val="#ppt_x"/>
                                          </p:val>
                                        </p:tav>
                                      </p:tavLst>
                                    </p:anim>
                                    <p:anim calcmode="lin" valueType="num">
                                      <p:cBhvr>
                                        <p:cTn id="19" dur="1000" fill="hold"/>
                                        <p:tgtEl>
                                          <p:spTgt spid="14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29"/>
                                        </p:tgtEl>
                                        <p:attrNameLst>
                                          <p:attrName>style.visibility</p:attrName>
                                        </p:attrNameLst>
                                      </p:cBhvr>
                                      <p:to>
                                        <p:strVal val="visible"/>
                                      </p:to>
                                    </p:set>
                                    <p:animEffect transition="in" filter="fade">
                                      <p:cBhvr>
                                        <p:cTn id="22" dur="1000"/>
                                        <p:tgtEl>
                                          <p:spTgt spid="1429"/>
                                        </p:tgtEl>
                                      </p:cBhvr>
                                    </p:animEffect>
                                    <p:anim calcmode="lin" valueType="num">
                                      <p:cBhvr>
                                        <p:cTn id="23" dur="1000" fill="hold"/>
                                        <p:tgtEl>
                                          <p:spTgt spid="1429"/>
                                        </p:tgtEl>
                                        <p:attrNameLst>
                                          <p:attrName>ppt_x</p:attrName>
                                        </p:attrNameLst>
                                      </p:cBhvr>
                                      <p:tavLst>
                                        <p:tav tm="0">
                                          <p:val>
                                            <p:strVal val="#ppt_x"/>
                                          </p:val>
                                        </p:tav>
                                        <p:tav tm="100000">
                                          <p:val>
                                            <p:strVal val="#ppt_x"/>
                                          </p:val>
                                        </p:tav>
                                      </p:tavLst>
                                    </p:anim>
                                    <p:anim calcmode="lin" valueType="num">
                                      <p:cBhvr>
                                        <p:cTn id="24" dur="1000" fill="hold"/>
                                        <p:tgtEl>
                                          <p:spTgt spid="14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30"/>
                                        </p:tgtEl>
                                        <p:attrNameLst>
                                          <p:attrName>style.visibility</p:attrName>
                                        </p:attrNameLst>
                                      </p:cBhvr>
                                      <p:to>
                                        <p:strVal val="visible"/>
                                      </p:to>
                                    </p:set>
                                    <p:animEffect transition="in" filter="fade">
                                      <p:cBhvr>
                                        <p:cTn id="27" dur="1000"/>
                                        <p:tgtEl>
                                          <p:spTgt spid="1430"/>
                                        </p:tgtEl>
                                      </p:cBhvr>
                                    </p:animEffect>
                                    <p:anim calcmode="lin" valueType="num">
                                      <p:cBhvr>
                                        <p:cTn id="28" dur="1000" fill="hold"/>
                                        <p:tgtEl>
                                          <p:spTgt spid="1430"/>
                                        </p:tgtEl>
                                        <p:attrNameLst>
                                          <p:attrName>ppt_x</p:attrName>
                                        </p:attrNameLst>
                                      </p:cBhvr>
                                      <p:tavLst>
                                        <p:tav tm="0">
                                          <p:val>
                                            <p:strVal val="#ppt_x"/>
                                          </p:val>
                                        </p:tav>
                                        <p:tav tm="100000">
                                          <p:val>
                                            <p:strVal val="#ppt_x"/>
                                          </p:val>
                                        </p:tav>
                                      </p:tavLst>
                                    </p:anim>
                                    <p:anim calcmode="lin" valueType="num">
                                      <p:cBhvr>
                                        <p:cTn id="29" dur="1000" fill="hold"/>
                                        <p:tgtEl>
                                          <p:spTgt spid="143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31"/>
                                        </p:tgtEl>
                                        <p:attrNameLst>
                                          <p:attrName>style.visibility</p:attrName>
                                        </p:attrNameLst>
                                      </p:cBhvr>
                                      <p:to>
                                        <p:strVal val="visible"/>
                                      </p:to>
                                    </p:set>
                                    <p:animEffect transition="in" filter="fade">
                                      <p:cBhvr>
                                        <p:cTn id="32" dur="1000"/>
                                        <p:tgtEl>
                                          <p:spTgt spid="1431"/>
                                        </p:tgtEl>
                                      </p:cBhvr>
                                    </p:animEffect>
                                    <p:anim calcmode="lin" valueType="num">
                                      <p:cBhvr>
                                        <p:cTn id="33" dur="1000" fill="hold"/>
                                        <p:tgtEl>
                                          <p:spTgt spid="1431"/>
                                        </p:tgtEl>
                                        <p:attrNameLst>
                                          <p:attrName>ppt_x</p:attrName>
                                        </p:attrNameLst>
                                      </p:cBhvr>
                                      <p:tavLst>
                                        <p:tav tm="0">
                                          <p:val>
                                            <p:strVal val="#ppt_x"/>
                                          </p:val>
                                        </p:tav>
                                        <p:tav tm="100000">
                                          <p:val>
                                            <p:strVal val="#ppt_x"/>
                                          </p:val>
                                        </p:tav>
                                      </p:tavLst>
                                    </p:anim>
                                    <p:anim calcmode="lin" valueType="num">
                                      <p:cBhvr>
                                        <p:cTn id="34" dur="1000" fill="hold"/>
                                        <p:tgtEl>
                                          <p:spTgt spid="143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32"/>
                                        </p:tgtEl>
                                        <p:attrNameLst>
                                          <p:attrName>style.visibility</p:attrName>
                                        </p:attrNameLst>
                                      </p:cBhvr>
                                      <p:to>
                                        <p:strVal val="visible"/>
                                      </p:to>
                                    </p:set>
                                    <p:animEffect transition="in" filter="fade">
                                      <p:cBhvr>
                                        <p:cTn id="37" dur="1000"/>
                                        <p:tgtEl>
                                          <p:spTgt spid="1432"/>
                                        </p:tgtEl>
                                      </p:cBhvr>
                                    </p:animEffect>
                                    <p:anim calcmode="lin" valueType="num">
                                      <p:cBhvr>
                                        <p:cTn id="38" dur="1000" fill="hold"/>
                                        <p:tgtEl>
                                          <p:spTgt spid="1432"/>
                                        </p:tgtEl>
                                        <p:attrNameLst>
                                          <p:attrName>ppt_x</p:attrName>
                                        </p:attrNameLst>
                                      </p:cBhvr>
                                      <p:tavLst>
                                        <p:tav tm="0">
                                          <p:val>
                                            <p:strVal val="#ppt_x"/>
                                          </p:val>
                                        </p:tav>
                                        <p:tav tm="100000">
                                          <p:val>
                                            <p:strVal val="#ppt_x"/>
                                          </p:val>
                                        </p:tav>
                                      </p:tavLst>
                                    </p:anim>
                                    <p:anim calcmode="lin" valueType="num">
                                      <p:cBhvr>
                                        <p:cTn id="39" dur="1000" fill="hold"/>
                                        <p:tgtEl>
                                          <p:spTgt spid="143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33"/>
                                        </p:tgtEl>
                                        <p:attrNameLst>
                                          <p:attrName>style.visibility</p:attrName>
                                        </p:attrNameLst>
                                      </p:cBhvr>
                                      <p:to>
                                        <p:strVal val="visible"/>
                                      </p:to>
                                    </p:set>
                                    <p:animEffect transition="in" filter="fade">
                                      <p:cBhvr>
                                        <p:cTn id="42" dur="1000"/>
                                        <p:tgtEl>
                                          <p:spTgt spid="1433"/>
                                        </p:tgtEl>
                                      </p:cBhvr>
                                    </p:animEffect>
                                    <p:anim calcmode="lin" valueType="num">
                                      <p:cBhvr>
                                        <p:cTn id="43" dur="1000" fill="hold"/>
                                        <p:tgtEl>
                                          <p:spTgt spid="1433"/>
                                        </p:tgtEl>
                                        <p:attrNameLst>
                                          <p:attrName>ppt_x</p:attrName>
                                        </p:attrNameLst>
                                      </p:cBhvr>
                                      <p:tavLst>
                                        <p:tav tm="0">
                                          <p:val>
                                            <p:strVal val="#ppt_x"/>
                                          </p:val>
                                        </p:tav>
                                        <p:tav tm="100000">
                                          <p:val>
                                            <p:strVal val="#ppt_x"/>
                                          </p:val>
                                        </p:tav>
                                      </p:tavLst>
                                    </p:anim>
                                    <p:anim calcmode="lin" valueType="num">
                                      <p:cBhvr>
                                        <p:cTn id="44" dur="1000" fill="hold"/>
                                        <p:tgtEl>
                                          <p:spTgt spid="143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37"/>
                                        </p:tgtEl>
                                        <p:attrNameLst>
                                          <p:attrName>style.visibility</p:attrName>
                                        </p:attrNameLst>
                                      </p:cBhvr>
                                      <p:to>
                                        <p:strVal val="visible"/>
                                      </p:to>
                                    </p:set>
                                    <p:animEffect transition="in" filter="fade">
                                      <p:cBhvr>
                                        <p:cTn id="47" dur="1000"/>
                                        <p:tgtEl>
                                          <p:spTgt spid="1437"/>
                                        </p:tgtEl>
                                      </p:cBhvr>
                                    </p:animEffect>
                                    <p:anim calcmode="lin" valueType="num">
                                      <p:cBhvr>
                                        <p:cTn id="48" dur="1000" fill="hold"/>
                                        <p:tgtEl>
                                          <p:spTgt spid="1437"/>
                                        </p:tgtEl>
                                        <p:attrNameLst>
                                          <p:attrName>ppt_x</p:attrName>
                                        </p:attrNameLst>
                                      </p:cBhvr>
                                      <p:tavLst>
                                        <p:tav tm="0">
                                          <p:val>
                                            <p:strVal val="#ppt_x"/>
                                          </p:val>
                                        </p:tav>
                                        <p:tav tm="100000">
                                          <p:val>
                                            <p:strVal val="#ppt_x"/>
                                          </p:val>
                                        </p:tav>
                                      </p:tavLst>
                                    </p:anim>
                                    <p:anim calcmode="lin" valueType="num">
                                      <p:cBhvr>
                                        <p:cTn id="49" dur="1000" fill="hold"/>
                                        <p:tgtEl>
                                          <p:spTgt spid="143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438"/>
                                        </p:tgtEl>
                                        <p:attrNameLst>
                                          <p:attrName>style.visibility</p:attrName>
                                        </p:attrNameLst>
                                      </p:cBhvr>
                                      <p:to>
                                        <p:strVal val="visible"/>
                                      </p:to>
                                    </p:set>
                                    <p:animEffect transition="in" filter="fade">
                                      <p:cBhvr>
                                        <p:cTn id="52" dur="1000"/>
                                        <p:tgtEl>
                                          <p:spTgt spid="1438"/>
                                        </p:tgtEl>
                                      </p:cBhvr>
                                    </p:animEffect>
                                    <p:anim calcmode="lin" valueType="num">
                                      <p:cBhvr>
                                        <p:cTn id="53" dur="1000" fill="hold"/>
                                        <p:tgtEl>
                                          <p:spTgt spid="1438"/>
                                        </p:tgtEl>
                                        <p:attrNameLst>
                                          <p:attrName>ppt_x</p:attrName>
                                        </p:attrNameLst>
                                      </p:cBhvr>
                                      <p:tavLst>
                                        <p:tav tm="0">
                                          <p:val>
                                            <p:strVal val="#ppt_x"/>
                                          </p:val>
                                        </p:tav>
                                        <p:tav tm="100000">
                                          <p:val>
                                            <p:strVal val="#ppt_x"/>
                                          </p:val>
                                        </p:tav>
                                      </p:tavLst>
                                    </p:anim>
                                    <p:anim calcmode="lin" valueType="num">
                                      <p:cBhvr>
                                        <p:cTn id="54" dur="1000" fill="hold"/>
                                        <p:tgtEl>
                                          <p:spTgt spid="143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439"/>
                                        </p:tgtEl>
                                        <p:attrNameLst>
                                          <p:attrName>style.visibility</p:attrName>
                                        </p:attrNameLst>
                                      </p:cBhvr>
                                      <p:to>
                                        <p:strVal val="visible"/>
                                      </p:to>
                                    </p:set>
                                    <p:animEffect transition="in" filter="fade">
                                      <p:cBhvr>
                                        <p:cTn id="57" dur="1000"/>
                                        <p:tgtEl>
                                          <p:spTgt spid="1439"/>
                                        </p:tgtEl>
                                      </p:cBhvr>
                                    </p:animEffect>
                                    <p:anim calcmode="lin" valueType="num">
                                      <p:cBhvr>
                                        <p:cTn id="58" dur="1000" fill="hold"/>
                                        <p:tgtEl>
                                          <p:spTgt spid="1439"/>
                                        </p:tgtEl>
                                        <p:attrNameLst>
                                          <p:attrName>ppt_x</p:attrName>
                                        </p:attrNameLst>
                                      </p:cBhvr>
                                      <p:tavLst>
                                        <p:tav tm="0">
                                          <p:val>
                                            <p:strVal val="#ppt_x"/>
                                          </p:val>
                                        </p:tav>
                                        <p:tav tm="100000">
                                          <p:val>
                                            <p:strVal val="#ppt_x"/>
                                          </p:val>
                                        </p:tav>
                                      </p:tavLst>
                                    </p:anim>
                                    <p:anim calcmode="lin" valueType="num">
                                      <p:cBhvr>
                                        <p:cTn id="59" dur="1000" fill="hold"/>
                                        <p:tgtEl>
                                          <p:spTgt spid="143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444"/>
                                        </p:tgtEl>
                                        <p:attrNameLst>
                                          <p:attrName>style.visibility</p:attrName>
                                        </p:attrNameLst>
                                      </p:cBhvr>
                                      <p:to>
                                        <p:strVal val="visible"/>
                                      </p:to>
                                    </p:set>
                                    <p:animEffect transition="in" filter="fade">
                                      <p:cBhvr>
                                        <p:cTn id="62" dur="1000"/>
                                        <p:tgtEl>
                                          <p:spTgt spid="1444"/>
                                        </p:tgtEl>
                                      </p:cBhvr>
                                    </p:animEffect>
                                    <p:anim calcmode="lin" valueType="num">
                                      <p:cBhvr>
                                        <p:cTn id="63" dur="1000" fill="hold"/>
                                        <p:tgtEl>
                                          <p:spTgt spid="1444"/>
                                        </p:tgtEl>
                                        <p:attrNameLst>
                                          <p:attrName>ppt_x</p:attrName>
                                        </p:attrNameLst>
                                      </p:cBhvr>
                                      <p:tavLst>
                                        <p:tav tm="0">
                                          <p:val>
                                            <p:strVal val="#ppt_x"/>
                                          </p:val>
                                        </p:tav>
                                        <p:tav tm="100000">
                                          <p:val>
                                            <p:strVal val="#ppt_x"/>
                                          </p:val>
                                        </p:tav>
                                      </p:tavLst>
                                    </p:anim>
                                    <p:anim calcmode="lin" valueType="num">
                                      <p:cBhvr>
                                        <p:cTn id="64" dur="1000" fill="hold"/>
                                        <p:tgtEl>
                                          <p:spTgt spid="144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448"/>
                                        </p:tgtEl>
                                        <p:attrNameLst>
                                          <p:attrName>style.visibility</p:attrName>
                                        </p:attrNameLst>
                                      </p:cBhvr>
                                      <p:to>
                                        <p:strVal val="visible"/>
                                      </p:to>
                                    </p:set>
                                    <p:animEffect transition="in" filter="fade">
                                      <p:cBhvr>
                                        <p:cTn id="67" dur="1000"/>
                                        <p:tgtEl>
                                          <p:spTgt spid="1448"/>
                                        </p:tgtEl>
                                      </p:cBhvr>
                                    </p:animEffect>
                                    <p:anim calcmode="lin" valueType="num">
                                      <p:cBhvr>
                                        <p:cTn id="68" dur="1000" fill="hold"/>
                                        <p:tgtEl>
                                          <p:spTgt spid="1448"/>
                                        </p:tgtEl>
                                        <p:attrNameLst>
                                          <p:attrName>ppt_x</p:attrName>
                                        </p:attrNameLst>
                                      </p:cBhvr>
                                      <p:tavLst>
                                        <p:tav tm="0">
                                          <p:val>
                                            <p:strVal val="#ppt_x"/>
                                          </p:val>
                                        </p:tav>
                                        <p:tav tm="100000">
                                          <p:val>
                                            <p:strVal val="#ppt_x"/>
                                          </p:val>
                                        </p:tav>
                                      </p:tavLst>
                                    </p:anim>
                                    <p:anim calcmode="lin" valueType="num">
                                      <p:cBhvr>
                                        <p:cTn id="69" dur="1000" fill="hold"/>
                                        <p:tgtEl>
                                          <p:spTgt spid="144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452"/>
                                        </p:tgtEl>
                                        <p:attrNameLst>
                                          <p:attrName>style.visibility</p:attrName>
                                        </p:attrNameLst>
                                      </p:cBhvr>
                                      <p:to>
                                        <p:strVal val="visible"/>
                                      </p:to>
                                    </p:set>
                                    <p:animEffect transition="in" filter="fade">
                                      <p:cBhvr>
                                        <p:cTn id="72" dur="1000"/>
                                        <p:tgtEl>
                                          <p:spTgt spid="1452"/>
                                        </p:tgtEl>
                                      </p:cBhvr>
                                    </p:animEffect>
                                    <p:anim calcmode="lin" valueType="num">
                                      <p:cBhvr>
                                        <p:cTn id="73" dur="1000" fill="hold"/>
                                        <p:tgtEl>
                                          <p:spTgt spid="1452"/>
                                        </p:tgtEl>
                                        <p:attrNameLst>
                                          <p:attrName>ppt_x</p:attrName>
                                        </p:attrNameLst>
                                      </p:cBhvr>
                                      <p:tavLst>
                                        <p:tav tm="0">
                                          <p:val>
                                            <p:strVal val="#ppt_x"/>
                                          </p:val>
                                        </p:tav>
                                        <p:tav tm="100000">
                                          <p:val>
                                            <p:strVal val="#ppt_x"/>
                                          </p:val>
                                        </p:tav>
                                      </p:tavLst>
                                    </p:anim>
                                    <p:anim calcmode="lin" valueType="num">
                                      <p:cBhvr>
                                        <p:cTn id="74" dur="1000" fill="hold"/>
                                        <p:tgtEl>
                                          <p:spTgt spid="145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456"/>
                                        </p:tgtEl>
                                        <p:attrNameLst>
                                          <p:attrName>style.visibility</p:attrName>
                                        </p:attrNameLst>
                                      </p:cBhvr>
                                      <p:to>
                                        <p:strVal val="visible"/>
                                      </p:to>
                                    </p:set>
                                    <p:animEffect transition="in" filter="fade">
                                      <p:cBhvr>
                                        <p:cTn id="77" dur="1000"/>
                                        <p:tgtEl>
                                          <p:spTgt spid="1456"/>
                                        </p:tgtEl>
                                      </p:cBhvr>
                                    </p:animEffect>
                                    <p:anim calcmode="lin" valueType="num">
                                      <p:cBhvr>
                                        <p:cTn id="78" dur="1000" fill="hold"/>
                                        <p:tgtEl>
                                          <p:spTgt spid="1456"/>
                                        </p:tgtEl>
                                        <p:attrNameLst>
                                          <p:attrName>ppt_x</p:attrName>
                                        </p:attrNameLst>
                                      </p:cBhvr>
                                      <p:tavLst>
                                        <p:tav tm="0">
                                          <p:val>
                                            <p:strVal val="#ppt_x"/>
                                          </p:val>
                                        </p:tav>
                                        <p:tav tm="100000">
                                          <p:val>
                                            <p:strVal val="#ppt_x"/>
                                          </p:val>
                                        </p:tav>
                                      </p:tavLst>
                                    </p:anim>
                                    <p:anim calcmode="lin" valueType="num">
                                      <p:cBhvr>
                                        <p:cTn id="79" dur="1000" fill="hold"/>
                                        <p:tgtEl>
                                          <p:spTgt spid="145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61"/>
                                        </p:tgtEl>
                                        <p:attrNameLst>
                                          <p:attrName>style.visibility</p:attrName>
                                        </p:attrNameLst>
                                      </p:cBhvr>
                                      <p:to>
                                        <p:strVal val="visible"/>
                                      </p:to>
                                    </p:set>
                                    <p:animEffect transition="in" filter="fade">
                                      <p:cBhvr>
                                        <p:cTn id="82" dur="1000"/>
                                        <p:tgtEl>
                                          <p:spTgt spid="1461"/>
                                        </p:tgtEl>
                                      </p:cBhvr>
                                    </p:animEffect>
                                    <p:anim calcmode="lin" valueType="num">
                                      <p:cBhvr>
                                        <p:cTn id="83" dur="1000" fill="hold"/>
                                        <p:tgtEl>
                                          <p:spTgt spid="1461"/>
                                        </p:tgtEl>
                                        <p:attrNameLst>
                                          <p:attrName>ppt_x</p:attrName>
                                        </p:attrNameLst>
                                      </p:cBhvr>
                                      <p:tavLst>
                                        <p:tav tm="0">
                                          <p:val>
                                            <p:strVal val="#ppt_x"/>
                                          </p:val>
                                        </p:tav>
                                        <p:tav tm="100000">
                                          <p:val>
                                            <p:strVal val="#ppt_x"/>
                                          </p:val>
                                        </p:tav>
                                      </p:tavLst>
                                    </p:anim>
                                    <p:anim calcmode="lin" valueType="num">
                                      <p:cBhvr>
                                        <p:cTn id="84" dur="1000" fill="hold"/>
                                        <p:tgtEl>
                                          <p:spTgt spid="146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464"/>
                                        </p:tgtEl>
                                        <p:attrNameLst>
                                          <p:attrName>style.visibility</p:attrName>
                                        </p:attrNameLst>
                                      </p:cBhvr>
                                      <p:to>
                                        <p:strVal val="visible"/>
                                      </p:to>
                                    </p:set>
                                    <p:animEffect transition="in" filter="fade">
                                      <p:cBhvr>
                                        <p:cTn id="87" dur="1000"/>
                                        <p:tgtEl>
                                          <p:spTgt spid="1464"/>
                                        </p:tgtEl>
                                      </p:cBhvr>
                                    </p:animEffect>
                                    <p:anim calcmode="lin" valueType="num">
                                      <p:cBhvr>
                                        <p:cTn id="88" dur="1000" fill="hold"/>
                                        <p:tgtEl>
                                          <p:spTgt spid="1464"/>
                                        </p:tgtEl>
                                        <p:attrNameLst>
                                          <p:attrName>ppt_x</p:attrName>
                                        </p:attrNameLst>
                                      </p:cBhvr>
                                      <p:tavLst>
                                        <p:tav tm="0">
                                          <p:val>
                                            <p:strVal val="#ppt_x"/>
                                          </p:val>
                                        </p:tav>
                                        <p:tav tm="100000">
                                          <p:val>
                                            <p:strVal val="#ppt_x"/>
                                          </p:val>
                                        </p:tav>
                                      </p:tavLst>
                                    </p:anim>
                                    <p:anim calcmode="lin" valueType="num">
                                      <p:cBhvr>
                                        <p:cTn id="89" dur="1000" fill="hold"/>
                                        <p:tgtEl>
                                          <p:spTgt spid="146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67"/>
                                        </p:tgtEl>
                                        <p:attrNameLst>
                                          <p:attrName>style.visibility</p:attrName>
                                        </p:attrNameLst>
                                      </p:cBhvr>
                                      <p:to>
                                        <p:strVal val="visible"/>
                                      </p:to>
                                    </p:set>
                                    <p:animEffect transition="in" filter="fade">
                                      <p:cBhvr>
                                        <p:cTn id="92" dur="1000"/>
                                        <p:tgtEl>
                                          <p:spTgt spid="1467"/>
                                        </p:tgtEl>
                                      </p:cBhvr>
                                    </p:animEffect>
                                    <p:anim calcmode="lin" valueType="num">
                                      <p:cBhvr>
                                        <p:cTn id="93" dur="1000" fill="hold"/>
                                        <p:tgtEl>
                                          <p:spTgt spid="1467"/>
                                        </p:tgtEl>
                                        <p:attrNameLst>
                                          <p:attrName>ppt_x</p:attrName>
                                        </p:attrNameLst>
                                      </p:cBhvr>
                                      <p:tavLst>
                                        <p:tav tm="0">
                                          <p:val>
                                            <p:strVal val="#ppt_x"/>
                                          </p:val>
                                        </p:tav>
                                        <p:tav tm="100000">
                                          <p:val>
                                            <p:strVal val="#ppt_x"/>
                                          </p:val>
                                        </p:tav>
                                      </p:tavLst>
                                    </p:anim>
                                    <p:anim calcmode="lin" valueType="num">
                                      <p:cBhvr>
                                        <p:cTn id="94" dur="1000" fill="hold"/>
                                        <p:tgtEl>
                                          <p:spTgt spid="146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70"/>
                                        </p:tgtEl>
                                        <p:attrNameLst>
                                          <p:attrName>style.visibility</p:attrName>
                                        </p:attrNameLst>
                                      </p:cBhvr>
                                      <p:to>
                                        <p:strVal val="visible"/>
                                      </p:to>
                                    </p:set>
                                    <p:animEffect transition="in" filter="fade">
                                      <p:cBhvr>
                                        <p:cTn id="97" dur="1000"/>
                                        <p:tgtEl>
                                          <p:spTgt spid="1470"/>
                                        </p:tgtEl>
                                      </p:cBhvr>
                                    </p:animEffect>
                                    <p:anim calcmode="lin" valueType="num">
                                      <p:cBhvr>
                                        <p:cTn id="98" dur="1000" fill="hold"/>
                                        <p:tgtEl>
                                          <p:spTgt spid="1470"/>
                                        </p:tgtEl>
                                        <p:attrNameLst>
                                          <p:attrName>ppt_x</p:attrName>
                                        </p:attrNameLst>
                                      </p:cBhvr>
                                      <p:tavLst>
                                        <p:tav tm="0">
                                          <p:val>
                                            <p:strVal val="#ppt_x"/>
                                          </p:val>
                                        </p:tav>
                                        <p:tav tm="100000">
                                          <p:val>
                                            <p:strVal val="#ppt_x"/>
                                          </p:val>
                                        </p:tav>
                                      </p:tavLst>
                                    </p:anim>
                                    <p:anim calcmode="lin" valueType="num">
                                      <p:cBhvr>
                                        <p:cTn id="99" dur="1000" fill="hold"/>
                                        <p:tgtEl>
                                          <p:spTgt spid="14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 grpId="0"/>
      <p:bldP spid="1461" grpId="0"/>
      <p:bldP spid="1464" grpId="0"/>
      <p:bldP spid="1467" grpId="0"/>
      <p:bldP spid="14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18"/>
          <p:cNvGrpSpPr/>
          <p:nvPr/>
        </p:nvGrpSpPr>
        <p:grpSpPr>
          <a:xfrm>
            <a:off x="2570040" y="1560054"/>
            <a:ext cx="2021531" cy="2062375"/>
            <a:chOff x="2493112" y="1257952"/>
            <a:chExt cx="2021531" cy="2062375"/>
          </a:xfrm>
          <a:solidFill>
            <a:schemeClr val="tx2">
              <a:lumMod val="75000"/>
            </a:schemeClr>
          </a:solidFill>
        </p:grpSpPr>
        <p:sp>
          <p:nvSpPr>
            <p:cNvPr id="493" name="Google Shape;493;p18"/>
            <p:cNvSpPr/>
            <p:nvPr/>
          </p:nvSpPr>
          <p:spPr>
            <a:xfrm>
              <a:off x="2493112" y="1257952"/>
              <a:ext cx="1508231" cy="2062375"/>
            </a:xfrm>
            <a:custGeom>
              <a:avLst/>
              <a:gdLst/>
              <a:ahLst/>
              <a:cxnLst/>
              <a:rect l="l" t="t" r="r" b="b"/>
              <a:pathLst>
                <a:path w="60075" h="120224" extrusionOk="0">
                  <a:moveTo>
                    <a:pt x="0" y="20512"/>
                  </a:moveTo>
                  <a:lnTo>
                    <a:pt x="31461" y="0"/>
                  </a:lnTo>
                  <a:lnTo>
                    <a:pt x="60075" y="0"/>
                  </a:lnTo>
                  <a:lnTo>
                    <a:pt x="60075" y="120224"/>
                  </a:lnTo>
                </a:path>
              </a:pathLst>
            </a:custGeom>
            <a:grpFill/>
            <a:ln w="76200" cap="flat" cmpd="sng">
              <a:solidFill>
                <a:schemeClr val="accent2"/>
              </a:solidFill>
              <a:prstDash val="solid"/>
              <a:round/>
              <a:headEnd type="none" w="med" len="med"/>
              <a:tailEnd type="none" w="med" len="med"/>
            </a:ln>
          </p:spPr>
          <p:txBody>
            <a:bodyPr/>
            <a:lstStyle/>
            <a:p>
              <a:endParaRPr lang="en-US"/>
            </a:p>
          </p:txBody>
        </p:sp>
        <p:cxnSp>
          <p:nvCxnSpPr>
            <p:cNvPr id="494" name="Google Shape;494;p18"/>
            <p:cNvCxnSpPr/>
            <p:nvPr/>
          </p:nvCxnSpPr>
          <p:spPr>
            <a:xfrm rot="10800000">
              <a:off x="4001343" y="1442212"/>
              <a:ext cx="513300" cy="0"/>
            </a:xfrm>
            <a:prstGeom prst="straightConnector1">
              <a:avLst/>
            </a:prstGeom>
            <a:grpFill/>
            <a:ln w="76200" cap="flat" cmpd="sng">
              <a:solidFill>
                <a:schemeClr val="accent2"/>
              </a:solidFill>
              <a:prstDash val="solid"/>
              <a:round/>
              <a:headEnd type="none" w="med" len="med"/>
              <a:tailEnd type="none" w="med" len="med"/>
            </a:ln>
          </p:spPr>
        </p:cxnSp>
        <p:cxnSp>
          <p:nvCxnSpPr>
            <p:cNvPr id="495" name="Google Shape;495;p18"/>
            <p:cNvCxnSpPr/>
            <p:nvPr/>
          </p:nvCxnSpPr>
          <p:spPr>
            <a:xfrm rot="10800000">
              <a:off x="4001343" y="2356864"/>
              <a:ext cx="513300" cy="0"/>
            </a:xfrm>
            <a:prstGeom prst="straightConnector1">
              <a:avLst/>
            </a:prstGeom>
            <a:grpFill/>
            <a:ln w="76200" cap="flat" cmpd="sng">
              <a:solidFill>
                <a:schemeClr val="accent2"/>
              </a:solidFill>
              <a:prstDash val="solid"/>
              <a:round/>
              <a:headEnd type="none" w="med" len="med"/>
              <a:tailEnd type="none" w="med" len="med"/>
            </a:ln>
          </p:spPr>
        </p:cxnSp>
        <p:cxnSp>
          <p:nvCxnSpPr>
            <p:cNvPr id="496" name="Google Shape;496;p18"/>
            <p:cNvCxnSpPr/>
            <p:nvPr/>
          </p:nvCxnSpPr>
          <p:spPr>
            <a:xfrm rot="10800000">
              <a:off x="4001343" y="3320327"/>
              <a:ext cx="513300" cy="0"/>
            </a:xfrm>
            <a:prstGeom prst="straightConnector1">
              <a:avLst/>
            </a:prstGeom>
            <a:grpFill/>
            <a:ln w="76200" cap="flat" cmpd="sng">
              <a:solidFill>
                <a:schemeClr val="accent2"/>
              </a:solidFill>
              <a:prstDash val="solid"/>
              <a:round/>
              <a:headEnd type="none" w="med" len="med"/>
              <a:tailEnd type="none" w="med" len="med"/>
            </a:ln>
          </p:spPr>
        </p:cxnSp>
        <p:sp>
          <p:nvSpPr>
            <p:cNvPr id="498" name="Google Shape;498;p18"/>
            <p:cNvSpPr/>
            <p:nvPr/>
          </p:nvSpPr>
          <p:spPr>
            <a:xfrm>
              <a:off x="2493112" y="1257954"/>
              <a:ext cx="1508231" cy="2062370"/>
            </a:xfrm>
            <a:custGeom>
              <a:avLst/>
              <a:gdLst/>
              <a:ahLst/>
              <a:cxnLst/>
              <a:rect l="l" t="t" r="r" b="b"/>
              <a:pathLst>
                <a:path w="60075" h="120224" extrusionOk="0">
                  <a:moveTo>
                    <a:pt x="0" y="20512"/>
                  </a:moveTo>
                  <a:lnTo>
                    <a:pt x="31461" y="0"/>
                  </a:lnTo>
                  <a:lnTo>
                    <a:pt x="60075" y="0"/>
                  </a:lnTo>
                  <a:lnTo>
                    <a:pt x="60075" y="120224"/>
                  </a:lnTo>
                </a:path>
              </a:pathLst>
            </a:custGeom>
            <a:grpFill/>
            <a:ln w="28575" cap="flat" cmpd="sng">
              <a:solidFill>
                <a:schemeClr val="accent4"/>
              </a:solidFill>
              <a:prstDash val="solid"/>
              <a:round/>
              <a:headEnd type="none" w="med" len="med"/>
              <a:tailEnd type="none" w="med" len="med"/>
            </a:ln>
          </p:spPr>
          <p:txBody>
            <a:bodyPr/>
            <a:lstStyle/>
            <a:p>
              <a:endParaRPr lang="en-US"/>
            </a:p>
          </p:txBody>
        </p:sp>
        <p:cxnSp>
          <p:nvCxnSpPr>
            <p:cNvPr id="499" name="Google Shape;499;p18"/>
            <p:cNvCxnSpPr/>
            <p:nvPr/>
          </p:nvCxnSpPr>
          <p:spPr>
            <a:xfrm rot="10800000">
              <a:off x="4001343" y="1442212"/>
              <a:ext cx="513300" cy="0"/>
            </a:xfrm>
            <a:prstGeom prst="straightConnector1">
              <a:avLst/>
            </a:prstGeom>
            <a:grpFill/>
            <a:ln w="28575" cap="flat" cmpd="sng">
              <a:solidFill>
                <a:schemeClr val="accent4"/>
              </a:solidFill>
              <a:prstDash val="solid"/>
              <a:round/>
              <a:headEnd type="none" w="med" len="med"/>
              <a:tailEnd type="none" w="med" len="med"/>
            </a:ln>
          </p:spPr>
        </p:cxnSp>
        <p:cxnSp>
          <p:nvCxnSpPr>
            <p:cNvPr id="500" name="Google Shape;500;p18"/>
            <p:cNvCxnSpPr/>
            <p:nvPr/>
          </p:nvCxnSpPr>
          <p:spPr>
            <a:xfrm rot="10800000">
              <a:off x="4001343" y="2356864"/>
              <a:ext cx="513300" cy="0"/>
            </a:xfrm>
            <a:prstGeom prst="straightConnector1">
              <a:avLst/>
            </a:prstGeom>
            <a:grpFill/>
            <a:ln w="28575" cap="flat" cmpd="sng">
              <a:solidFill>
                <a:schemeClr val="accent4"/>
              </a:solidFill>
              <a:prstDash val="solid"/>
              <a:round/>
              <a:headEnd type="none" w="med" len="med"/>
              <a:tailEnd type="none" w="med" len="med"/>
            </a:ln>
          </p:spPr>
        </p:cxnSp>
        <p:cxnSp>
          <p:nvCxnSpPr>
            <p:cNvPr id="501" name="Google Shape;501;p18"/>
            <p:cNvCxnSpPr/>
            <p:nvPr/>
          </p:nvCxnSpPr>
          <p:spPr>
            <a:xfrm rot="10800000">
              <a:off x="4001343" y="3320327"/>
              <a:ext cx="513300" cy="0"/>
            </a:xfrm>
            <a:prstGeom prst="straightConnector1">
              <a:avLst/>
            </a:prstGeom>
            <a:grpFill/>
            <a:ln w="28575" cap="flat" cmpd="sng">
              <a:solidFill>
                <a:schemeClr val="accent4"/>
              </a:solidFill>
              <a:prstDash val="solid"/>
              <a:round/>
              <a:headEnd type="none" w="med" len="med"/>
              <a:tailEnd type="none" w="med" len="med"/>
            </a:ln>
          </p:spPr>
        </p:cxnSp>
      </p:grpSp>
      <p:sp>
        <p:nvSpPr>
          <p:cNvPr id="503" name="Google Shape;503;p18"/>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latin typeface="+mj-lt"/>
              </a:rPr>
              <a:t>Các</a:t>
            </a:r>
            <a:r>
              <a:rPr lang="en-GB" dirty="0">
                <a:latin typeface="+mj-lt"/>
              </a:rPr>
              <a:t> </a:t>
            </a:r>
            <a:r>
              <a:rPr lang="en-GB" dirty="0" err="1">
                <a:latin typeface="+mj-lt"/>
              </a:rPr>
              <a:t>lý</a:t>
            </a:r>
            <a:r>
              <a:rPr lang="en-GB" dirty="0">
                <a:latin typeface="+mj-lt"/>
              </a:rPr>
              <a:t> </a:t>
            </a:r>
            <a:r>
              <a:rPr lang="en-GB" dirty="0" err="1">
                <a:latin typeface="+mj-lt"/>
              </a:rPr>
              <a:t>thuyết</a:t>
            </a:r>
            <a:r>
              <a:rPr lang="en-GB" dirty="0">
                <a:latin typeface="+mj-lt"/>
              </a:rPr>
              <a:t> </a:t>
            </a:r>
            <a:r>
              <a:rPr lang="en-GB" dirty="0" err="1">
                <a:latin typeface="+mj-lt"/>
              </a:rPr>
              <a:t>và</a:t>
            </a:r>
            <a:r>
              <a:rPr lang="en-GB" dirty="0">
                <a:latin typeface="+mj-lt"/>
              </a:rPr>
              <a:t> </a:t>
            </a:r>
            <a:r>
              <a:rPr lang="en-GB" dirty="0" err="1">
                <a:latin typeface="+mj-lt"/>
              </a:rPr>
              <a:t>mô</a:t>
            </a:r>
            <a:r>
              <a:rPr lang="en-GB" dirty="0">
                <a:latin typeface="+mj-lt"/>
              </a:rPr>
              <a:t> </a:t>
            </a:r>
            <a:r>
              <a:rPr lang="en-GB" dirty="0" err="1">
                <a:latin typeface="+mj-lt"/>
              </a:rPr>
              <a:t>hình</a:t>
            </a:r>
            <a:r>
              <a:rPr lang="en-GB" dirty="0">
                <a:latin typeface="+mj-lt"/>
              </a:rPr>
              <a:t> </a:t>
            </a:r>
            <a:r>
              <a:rPr lang="en-GB" dirty="0" err="1">
                <a:latin typeface="+mj-lt"/>
              </a:rPr>
              <a:t>sử</a:t>
            </a:r>
            <a:r>
              <a:rPr lang="en-GB" dirty="0">
                <a:latin typeface="+mj-lt"/>
              </a:rPr>
              <a:t> </a:t>
            </a:r>
            <a:r>
              <a:rPr lang="en-GB" dirty="0" err="1">
                <a:latin typeface="+mj-lt"/>
              </a:rPr>
              <a:t>dụng</a:t>
            </a:r>
            <a:endParaRPr lang="en-GB" dirty="0">
              <a:latin typeface="+mj-lt"/>
            </a:endParaRPr>
          </a:p>
        </p:txBody>
      </p:sp>
      <p:grpSp>
        <p:nvGrpSpPr>
          <p:cNvPr id="572" name="Google Shape;572;p18"/>
          <p:cNvGrpSpPr/>
          <p:nvPr/>
        </p:nvGrpSpPr>
        <p:grpSpPr>
          <a:xfrm>
            <a:off x="4591571" y="2402792"/>
            <a:ext cx="3702534" cy="581400"/>
            <a:chOff x="4514643" y="2096271"/>
            <a:chExt cx="3702534" cy="581400"/>
          </a:xfrm>
        </p:grpSpPr>
        <p:sp>
          <p:nvSpPr>
            <p:cNvPr id="573" name="Google Shape;573;p18"/>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txBox="1"/>
            <p:nvPr/>
          </p:nvSpPr>
          <p:spPr>
            <a:xfrm flipH="1">
              <a:off x="5224377" y="2225695"/>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Recurrent neural network </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577" name="Google Shape;577;p18"/>
          <p:cNvGrpSpPr/>
          <p:nvPr/>
        </p:nvGrpSpPr>
        <p:grpSpPr>
          <a:xfrm>
            <a:off x="4591571" y="3347550"/>
            <a:ext cx="3702534" cy="581400"/>
            <a:chOff x="4514643" y="3041029"/>
            <a:chExt cx="3702534" cy="581400"/>
          </a:xfrm>
        </p:grpSpPr>
        <p:sp>
          <p:nvSpPr>
            <p:cNvPr id="578" name="Google Shape;578;p18"/>
            <p:cNvSpPr/>
            <p:nvPr/>
          </p:nvSpPr>
          <p:spPr>
            <a:xfrm>
              <a:off x="4514643" y="304102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txBox="1"/>
            <p:nvPr/>
          </p:nvSpPr>
          <p:spPr>
            <a:xfrm flipH="1">
              <a:off x="5224377" y="3204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Long Short-Term Memory</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587" name="Google Shape;587;p18"/>
          <p:cNvGrpSpPr/>
          <p:nvPr/>
        </p:nvGrpSpPr>
        <p:grpSpPr>
          <a:xfrm>
            <a:off x="4591571" y="1458033"/>
            <a:ext cx="3702534" cy="581400"/>
            <a:chOff x="4514643" y="1151512"/>
            <a:chExt cx="3702534" cy="581400"/>
          </a:xfrm>
        </p:grpSpPr>
        <p:sp>
          <p:nvSpPr>
            <p:cNvPr id="588" name="Google Shape;588;p18"/>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pic>
        <p:nvPicPr>
          <p:cNvPr id="1026" name="Picture 2" descr="The Best Resources I Used to Teach Myself Machine Learning">
            <a:extLst>
              <a:ext uri="{FF2B5EF4-FFF2-40B4-BE49-F238E27FC236}">
                <a16:creationId xmlns:a16="http://schemas.microsoft.com/office/drawing/2014/main" id="{9F4C6D93-4426-A107-BD9C-7FE846535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82" y="1754500"/>
            <a:ext cx="3297732" cy="26375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DB029-1453-5811-FCA4-25AC7E9249EF}"/>
                  </a:ext>
                </a:extLst>
              </p:cNvPr>
              <p:cNvSpPr txBox="1"/>
              <p:nvPr/>
            </p:nvSpPr>
            <p:spPr>
              <a:xfrm>
                <a:off x="4747619" y="1532448"/>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2" name="TextBox 1">
                <a:extLst>
                  <a:ext uri="{FF2B5EF4-FFF2-40B4-BE49-F238E27FC236}">
                    <a16:creationId xmlns:a16="http://schemas.microsoft.com/office/drawing/2014/main" id="{ACEDB029-1453-5811-FCA4-25AC7E9249EF}"/>
                  </a:ext>
                </a:extLst>
              </p:cNvPr>
              <p:cNvSpPr txBox="1">
                <a:spLocks noRot="1" noChangeAspect="1" noMove="1" noResize="1" noEditPoints="1" noAdjustHandles="1" noChangeArrowheads="1" noChangeShapeType="1" noTextEdit="1"/>
              </p:cNvSpPr>
              <p:nvPr/>
            </p:nvSpPr>
            <p:spPr>
              <a:xfrm>
                <a:off x="4747619" y="1532448"/>
                <a:ext cx="269304" cy="369332"/>
              </a:xfrm>
              <a:prstGeom prst="rect">
                <a:avLst/>
              </a:prstGeom>
              <a:blipFill>
                <a:blip r:embed="rId4"/>
                <a:stretch>
                  <a:fillRect l="-25000" r="-2272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FC6638-35C7-1898-17CA-85A7EA4781EF}"/>
                  </a:ext>
                </a:extLst>
              </p:cNvPr>
              <p:cNvSpPr txBox="1"/>
              <p:nvPr/>
            </p:nvSpPr>
            <p:spPr>
              <a:xfrm>
                <a:off x="4668500" y="4078887"/>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𝟒</m:t>
                      </m:r>
                    </m:oMath>
                  </m:oMathPara>
                </a14:m>
                <a:endParaRPr lang="en-US" sz="2400" b="1">
                  <a:solidFill>
                    <a:schemeClr val="bg1"/>
                  </a:solidFill>
                </a:endParaRPr>
              </a:p>
            </p:txBody>
          </p:sp>
        </mc:Choice>
        <mc:Fallback xmlns="">
          <p:sp>
            <p:nvSpPr>
              <p:cNvPr id="3" name="TextBox 2">
                <a:extLst>
                  <a:ext uri="{FF2B5EF4-FFF2-40B4-BE49-F238E27FC236}">
                    <a16:creationId xmlns:a16="http://schemas.microsoft.com/office/drawing/2014/main" id="{F4FC6638-35C7-1898-17CA-85A7EA4781EF}"/>
                  </a:ext>
                </a:extLst>
              </p:cNvPr>
              <p:cNvSpPr txBox="1">
                <a:spLocks noRot="1" noChangeAspect="1" noMove="1" noResize="1" noEditPoints="1" noAdjustHandles="1" noChangeArrowheads="1" noChangeShapeType="1" noTextEdit="1"/>
              </p:cNvSpPr>
              <p:nvPr/>
            </p:nvSpPr>
            <p:spPr>
              <a:xfrm>
                <a:off x="4668500" y="4078887"/>
                <a:ext cx="269304" cy="369332"/>
              </a:xfrm>
              <a:prstGeom prst="rect">
                <a:avLst/>
              </a:prstGeom>
              <a:blipFill>
                <a:blip r:embed="rId5"/>
                <a:stretch>
                  <a:fillRect l="-25000" r="-2272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7B2F38-AEEA-1290-2DBA-E8D8AD43B00A}"/>
                  </a:ext>
                </a:extLst>
              </p:cNvPr>
              <p:cNvSpPr txBox="1"/>
              <p:nvPr/>
            </p:nvSpPr>
            <p:spPr>
              <a:xfrm>
                <a:off x="4745507" y="3437762"/>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𝟑</m:t>
                      </m:r>
                    </m:oMath>
                  </m:oMathPara>
                </a14:m>
                <a:endParaRPr lang="en-US" sz="2400" b="1">
                  <a:solidFill>
                    <a:schemeClr val="bg1"/>
                  </a:solidFill>
                </a:endParaRPr>
              </a:p>
            </p:txBody>
          </p:sp>
        </mc:Choice>
        <mc:Fallback xmlns="">
          <p:sp>
            <p:nvSpPr>
              <p:cNvPr id="4" name="TextBox 3">
                <a:extLst>
                  <a:ext uri="{FF2B5EF4-FFF2-40B4-BE49-F238E27FC236}">
                    <a16:creationId xmlns:a16="http://schemas.microsoft.com/office/drawing/2014/main" id="{927B2F38-AEEA-1290-2DBA-E8D8AD43B00A}"/>
                  </a:ext>
                </a:extLst>
              </p:cNvPr>
              <p:cNvSpPr txBox="1">
                <a:spLocks noRot="1" noChangeAspect="1" noMove="1" noResize="1" noEditPoints="1" noAdjustHandles="1" noChangeArrowheads="1" noChangeShapeType="1" noTextEdit="1"/>
              </p:cNvSpPr>
              <p:nvPr/>
            </p:nvSpPr>
            <p:spPr>
              <a:xfrm>
                <a:off x="4745507" y="3437762"/>
                <a:ext cx="269304" cy="369332"/>
              </a:xfrm>
              <a:prstGeom prst="rect">
                <a:avLst/>
              </a:prstGeom>
              <a:blipFill>
                <a:blip r:embed="rId6"/>
                <a:stretch>
                  <a:fillRect l="-22222" r="-22222"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CE377B-A6A0-05DF-D73D-92D0B2F95EED}"/>
                  </a:ext>
                </a:extLst>
              </p:cNvPr>
              <p:cNvSpPr txBox="1"/>
              <p:nvPr/>
            </p:nvSpPr>
            <p:spPr>
              <a:xfrm>
                <a:off x="4729327" y="2474300"/>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𝟐</m:t>
                      </m:r>
                    </m:oMath>
                  </m:oMathPara>
                </a14:m>
                <a:endParaRPr lang="en-US" sz="2400" b="1">
                  <a:solidFill>
                    <a:schemeClr val="bg1"/>
                  </a:solidFill>
                </a:endParaRPr>
              </a:p>
            </p:txBody>
          </p:sp>
        </mc:Choice>
        <mc:Fallback xmlns="">
          <p:sp>
            <p:nvSpPr>
              <p:cNvPr id="5" name="TextBox 4">
                <a:extLst>
                  <a:ext uri="{FF2B5EF4-FFF2-40B4-BE49-F238E27FC236}">
                    <a16:creationId xmlns:a16="http://schemas.microsoft.com/office/drawing/2014/main" id="{63CE377B-A6A0-05DF-D73D-92D0B2F95EED}"/>
                  </a:ext>
                </a:extLst>
              </p:cNvPr>
              <p:cNvSpPr txBox="1">
                <a:spLocks noRot="1" noChangeAspect="1" noMove="1" noResize="1" noEditPoints="1" noAdjustHandles="1" noChangeArrowheads="1" noChangeShapeType="1" noTextEdit="1"/>
              </p:cNvSpPr>
              <p:nvPr/>
            </p:nvSpPr>
            <p:spPr>
              <a:xfrm>
                <a:off x="4729327" y="2474300"/>
                <a:ext cx="269304" cy="369332"/>
              </a:xfrm>
              <a:prstGeom prst="rect">
                <a:avLst/>
              </a:prstGeom>
              <a:blipFill>
                <a:blip r:embed="rId7"/>
                <a:stretch>
                  <a:fillRect l="-25000" r="-22727" b="-10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circle(out)">
                                      <p:cBhvr>
                                        <p:cTn id="7" dur="2000"/>
                                        <p:tgtEl>
                                          <p:spTgt spid="492"/>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503"/>
                                        </p:tgtEl>
                                        <p:attrNameLst>
                                          <p:attrName>style.visibility</p:attrName>
                                        </p:attrNameLst>
                                      </p:cBhvr>
                                      <p:to>
                                        <p:strVal val="visible"/>
                                      </p:to>
                                    </p:set>
                                    <p:animEffect transition="in" filter="circle(out)">
                                      <p:cBhvr>
                                        <p:cTn id="10" dur="2000"/>
                                        <p:tgtEl>
                                          <p:spTgt spid="503"/>
                                        </p:tgtEl>
                                      </p:cBhvr>
                                    </p:animEffect>
                                  </p:childTnLst>
                                </p:cTn>
                              </p:par>
                              <p:par>
                                <p:cTn id="11" presetID="6" presetClass="entr" presetSubtype="32" fill="hold" nodeType="withEffect">
                                  <p:stCondLst>
                                    <p:cond delay="0"/>
                                  </p:stCondLst>
                                  <p:childTnLst>
                                    <p:set>
                                      <p:cBhvr>
                                        <p:cTn id="12" dur="1" fill="hold">
                                          <p:stCondLst>
                                            <p:cond delay="0"/>
                                          </p:stCondLst>
                                        </p:cTn>
                                        <p:tgtEl>
                                          <p:spTgt spid="572"/>
                                        </p:tgtEl>
                                        <p:attrNameLst>
                                          <p:attrName>style.visibility</p:attrName>
                                        </p:attrNameLst>
                                      </p:cBhvr>
                                      <p:to>
                                        <p:strVal val="visible"/>
                                      </p:to>
                                    </p:set>
                                    <p:animEffect transition="in" filter="circle(out)">
                                      <p:cBhvr>
                                        <p:cTn id="13" dur="2000"/>
                                        <p:tgtEl>
                                          <p:spTgt spid="572"/>
                                        </p:tgtEl>
                                      </p:cBhvr>
                                    </p:animEffect>
                                  </p:childTnLst>
                                </p:cTn>
                              </p:par>
                              <p:par>
                                <p:cTn id="14" presetID="6" presetClass="entr" presetSubtype="32" fill="hold" nodeType="withEffect">
                                  <p:stCondLst>
                                    <p:cond delay="0"/>
                                  </p:stCondLst>
                                  <p:childTnLst>
                                    <p:set>
                                      <p:cBhvr>
                                        <p:cTn id="15" dur="1" fill="hold">
                                          <p:stCondLst>
                                            <p:cond delay="0"/>
                                          </p:stCondLst>
                                        </p:cTn>
                                        <p:tgtEl>
                                          <p:spTgt spid="577"/>
                                        </p:tgtEl>
                                        <p:attrNameLst>
                                          <p:attrName>style.visibility</p:attrName>
                                        </p:attrNameLst>
                                      </p:cBhvr>
                                      <p:to>
                                        <p:strVal val="visible"/>
                                      </p:to>
                                    </p:set>
                                    <p:animEffect transition="in" filter="circle(out)">
                                      <p:cBhvr>
                                        <p:cTn id="16" dur="2000"/>
                                        <p:tgtEl>
                                          <p:spTgt spid="577"/>
                                        </p:tgtEl>
                                      </p:cBhvr>
                                    </p:animEffect>
                                  </p:childTnLst>
                                </p:cTn>
                              </p:par>
                              <p:par>
                                <p:cTn id="17" presetID="6" presetClass="entr" presetSubtype="32" fill="hold" nodeType="withEffect">
                                  <p:stCondLst>
                                    <p:cond delay="0"/>
                                  </p:stCondLst>
                                  <p:childTnLst>
                                    <p:set>
                                      <p:cBhvr>
                                        <p:cTn id="18" dur="1" fill="hold">
                                          <p:stCondLst>
                                            <p:cond delay="0"/>
                                          </p:stCondLst>
                                        </p:cTn>
                                        <p:tgtEl>
                                          <p:spTgt spid="587"/>
                                        </p:tgtEl>
                                        <p:attrNameLst>
                                          <p:attrName>style.visibility</p:attrName>
                                        </p:attrNameLst>
                                      </p:cBhvr>
                                      <p:to>
                                        <p:strVal val="visible"/>
                                      </p:to>
                                    </p:set>
                                    <p:animEffect transition="in" filter="circle(out)">
                                      <p:cBhvr>
                                        <p:cTn id="19" dur="2000"/>
                                        <p:tgtEl>
                                          <p:spTgt spid="587"/>
                                        </p:tgtEl>
                                      </p:cBhvr>
                                    </p:animEffect>
                                  </p:childTnLst>
                                </p:cTn>
                              </p:par>
                              <p:par>
                                <p:cTn id="20" presetID="6" presetClass="entr" presetSubtype="32"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circle(out)">
                                      <p:cBhvr>
                                        <p:cTn id="22" dur="2000"/>
                                        <p:tgtEl>
                                          <p:spTgt spid="1026"/>
                                        </p:tgtEl>
                                      </p:cBhvr>
                                    </p:animEffect>
                                  </p:childTnLst>
                                </p:cTn>
                              </p:par>
                              <p:par>
                                <p:cTn id="23" presetID="6" presetClass="entr" presetSubtype="32"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ircle(out)">
                                      <p:cBhvr>
                                        <p:cTn id="25" dur="2000"/>
                                        <p:tgtEl>
                                          <p:spTgt spid="2"/>
                                        </p:tgtEl>
                                      </p:cBhvr>
                                    </p:animEffect>
                                  </p:childTnLst>
                                </p:cTn>
                              </p:par>
                              <p:par>
                                <p:cTn id="26" presetID="6" presetClass="entr" presetSubtype="32"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ircle(out)">
                                      <p:cBhvr>
                                        <p:cTn id="28" dur="2000"/>
                                        <p:tgtEl>
                                          <p:spTgt spid="3"/>
                                        </p:tgtEl>
                                      </p:cBhvr>
                                    </p:animEffect>
                                  </p:childTnLst>
                                </p:cTn>
                              </p:par>
                              <p:par>
                                <p:cTn id="29" presetID="6" presetClass="entr" presetSubtype="32"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circle(out)">
                                      <p:cBhvr>
                                        <p:cTn id="31" dur="2000"/>
                                        <p:tgtEl>
                                          <p:spTgt spid="4"/>
                                        </p:tgtEl>
                                      </p:cBhvr>
                                    </p:animEffect>
                                  </p:childTnLst>
                                </p:cTn>
                              </p:par>
                              <p:par>
                                <p:cTn id="32" presetID="6" presetClass="entr" presetSubtype="32"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circle(out)">
                                      <p:cBhvr>
                                        <p:cTn id="3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P spid="2" grpId="0"/>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323439"/>
          </a:xfrm>
          <a:prstGeom prst="rect">
            <a:avLst/>
          </a:prstGeom>
          <a:noFill/>
        </p:spPr>
        <p:txBody>
          <a:bodyPr wrap="square" rtlCol="0">
            <a:spAutoFit/>
          </a:bodyPr>
          <a:lstStyle/>
          <a:p>
            <a:pPr algn="just"/>
            <a:r>
              <a:rPr lang="en-US" sz="2000" dirty="0" err="1">
                <a:solidFill>
                  <a:srgbClr val="263238"/>
                </a:solidFill>
                <a:latin typeface="system-ui"/>
              </a:rPr>
              <a:t>Nhìn</a:t>
            </a:r>
            <a:r>
              <a:rPr lang="en-US" sz="2000" dirty="0">
                <a:solidFill>
                  <a:srgbClr val="263238"/>
                </a:solidFill>
                <a:latin typeface="system-ui"/>
              </a:rPr>
              <a:t> </a:t>
            </a:r>
            <a:r>
              <a:rPr lang="en-US" sz="2000" dirty="0" err="1">
                <a:solidFill>
                  <a:srgbClr val="263238"/>
                </a:solidFill>
                <a:latin typeface="system-ui"/>
              </a:rPr>
              <a:t>chung</a:t>
            </a:r>
            <a:r>
              <a:rPr lang="en-US" sz="2000" dirty="0">
                <a:solidFill>
                  <a:srgbClr val="263238"/>
                </a:solidFill>
                <a:latin typeface="system-ui"/>
              </a:rPr>
              <a:t>, </a:t>
            </a:r>
            <a:r>
              <a:rPr lang="en-US" sz="2000" dirty="0" err="1">
                <a:solidFill>
                  <a:srgbClr val="263238"/>
                </a:solidFill>
                <a:latin typeface="system-ui"/>
              </a:rPr>
              <a:t>chúng</a:t>
            </a:r>
            <a:r>
              <a:rPr lang="en-US" sz="2000" dirty="0">
                <a:solidFill>
                  <a:srgbClr val="263238"/>
                </a:solidFill>
                <a:latin typeface="system-ui"/>
              </a:rPr>
              <a:t> ta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thể</a:t>
            </a:r>
            <a:r>
              <a:rPr lang="en-US" sz="2000" dirty="0">
                <a:solidFill>
                  <a:srgbClr val="263238"/>
                </a:solidFill>
                <a:latin typeface="system-ui"/>
              </a:rPr>
              <a:t> </a:t>
            </a:r>
            <a:r>
              <a:rPr lang="en-US" sz="2000" dirty="0" err="1">
                <a:solidFill>
                  <a:srgbClr val="263238"/>
                </a:solidFill>
                <a:latin typeface="system-ui"/>
              </a:rPr>
              <a:t>coi</a:t>
            </a:r>
            <a:r>
              <a:rPr lang="en-US" sz="2000" dirty="0">
                <a:solidFill>
                  <a:srgbClr val="263238"/>
                </a:solidFill>
                <a:latin typeface="system-ui"/>
              </a:rPr>
              <a:t> CNN </a:t>
            </a:r>
            <a:r>
              <a:rPr lang="en-US" sz="2000" dirty="0" err="1">
                <a:solidFill>
                  <a:srgbClr val="263238"/>
                </a:solidFill>
                <a:latin typeface="system-ui"/>
              </a:rPr>
              <a:t>là</a:t>
            </a:r>
            <a:r>
              <a:rPr lang="en-US" sz="2000" dirty="0">
                <a:solidFill>
                  <a:srgbClr val="263238"/>
                </a:solidFill>
                <a:latin typeface="system-ui"/>
              </a:rPr>
              <a:t> </a:t>
            </a:r>
            <a:r>
              <a:rPr lang="en-US" sz="2000" dirty="0" err="1">
                <a:solidFill>
                  <a:srgbClr val="263238"/>
                </a:solidFill>
                <a:latin typeface="system-ui"/>
              </a:rPr>
              <a:t>một</a:t>
            </a:r>
            <a:r>
              <a:rPr lang="en-US" sz="2000" dirty="0">
                <a:solidFill>
                  <a:srgbClr val="263238"/>
                </a:solidFill>
                <a:latin typeface="system-ui"/>
              </a:rPr>
              <a:t> </a:t>
            </a:r>
            <a:r>
              <a:rPr lang="en-US" sz="2000" dirty="0" err="1">
                <a:solidFill>
                  <a:srgbClr val="263238"/>
                </a:solidFill>
                <a:latin typeface="system-ui"/>
              </a:rPr>
              <a:t>Mạng</a:t>
            </a:r>
            <a:r>
              <a:rPr lang="en-US" sz="2000" dirty="0">
                <a:solidFill>
                  <a:srgbClr val="263238"/>
                </a:solidFill>
                <a:latin typeface="system-ui"/>
              </a:rPr>
              <a:t> </a:t>
            </a:r>
            <a:r>
              <a:rPr lang="en-US" sz="2000" dirty="0" err="1">
                <a:solidFill>
                  <a:srgbClr val="263238"/>
                </a:solidFill>
                <a:latin typeface="system-ui"/>
              </a:rPr>
              <a:t>thần</a:t>
            </a:r>
            <a:r>
              <a:rPr lang="en-US" sz="2000" dirty="0">
                <a:solidFill>
                  <a:srgbClr val="263238"/>
                </a:solidFill>
                <a:latin typeface="system-ui"/>
              </a:rPr>
              <a:t> </a:t>
            </a:r>
            <a:r>
              <a:rPr lang="en-US" sz="2000" dirty="0" err="1">
                <a:solidFill>
                  <a:srgbClr val="263238"/>
                </a:solidFill>
                <a:latin typeface="system-ui"/>
              </a:rPr>
              <a:t>kinh</a:t>
            </a:r>
            <a:r>
              <a:rPr lang="en-US" sz="2000" dirty="0">
                <a:solidFill>
                  <a:srgbClr val="263238"/>
                </a:solidFill>
                <a:latin typeface="system-ui"/>
              </a:rPr>
              <a:t> </a:t>
            </a:r>
            <a:r>
              <a:rPr lang="en-US" sz="2000" dirty="0" err="1">
                <a:solidFill>
                  <a:srgbClr val="263238"/>
                </a:solidFill>
                <a:latin typeface="system-ui"/>
              </a:rPr>
              <a:t>nhân</a:t>
            </a:r>
            <a:r>
              <a:rPr lang="en-US" sz="2000" dirty="0">
                <a:solidFill>
                  <a:srgbClr val="263238"/>
                </a:solidFill>
                <a:latin typeface="system-ui"/>
              </a:rPr>
              <a:t> </a:t>
            </a:r>
            <a:r>
              <a:rPr lang="en-US" sz="2000" dirty="0" err="1">
                <a:solidFill>
                  <a:srgbClr val="263238"/>
                </a:solidFill>
                <a:latin typeface="system-ui"/>
              </a:rPr>
              <a:t>tạo</a:t>
            </a:r>
            <a:r>
              <a:rPr lang="en-US" sz="2000" dirty="0">
                <a:solidFill>
                  <a:srgbClr val="263238"/>
                </a:solidFill>
                <a:latin typeface="system-ui"/>
              </a:rPr>
              <a:t>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một</a:t>
            </a:r>
            <a:r>
              <a:rPr lang="en-US" sz="2000" dirty="0">
                <a:solidFill>
                  <a:srgbClr val="263238"/>
                </a:solidFill>
                <a:latin typeface="system-ui"/>
              </a:rPr>
              <a:t> </a:t>
            </a:r>
            <a:r>
              <a:rPr lang="en-US" sz="2000" dirty="0" err="1">
                <a:solidFill>
                  <a:srgbClr val="263238"/>
                </a:solidFill>
                <a:latin typeface="system-ui"/>
              </a:rPr>
              <a:t>số</a:t>
            </a:r>
            <a:r>
              <a:rPr lang="en-US" sz="2000" dirty="0">
                <a:solidFill>
                  <a:srgbClr val="263238"/>
                </a:solidFill>
                <a:latin typeface="system-ui"/>
              </a:rPr>
              <a:t> </a:t>
            </a:r>
            <a:r>
              <a:rPr lang="en-US" sz="2000" dirty="0" err="1">
                <a:solidFill>
                  <a:srgbClr val="263238"/>
                </a:solidFill>
                <a:latin typeface="system-ui"/>
              </a:rPr>
              <a:t>loại</a:t>
            </a:r>
            <a:r>
              <a:rPr lang="en-US" sz="2000" dirty="0">
                <a:solidFill>
                  <a:srgbClr val="263238"/>
                </a:solidFill>
                <a:latin typeface="system-ui"/>
              </a:rPr>
              <a:t> </a:t>
            </a:r>
            <a:r>
              <a:rPr lang="en-US" sz="2000" dirty="0" err="1">
                <a:solidFill>
                  <a:srgbClr val="263238"/>
                </a:solidFill>
                <a:latin typeface="system-ui"/>
              </a:rPr>
              <a:t>chuyên</a:t>
            </a:r>
            <a:r>
              <a:rPr lang="en-US" sz="2000" dirty="0">
                <a:solidFill>
                  <a:srgbClr val="263238"/>
                </a:solidFill>
                <a:latin typeface="system-ui"/>
              </a:rPr>
              <a:t> </a:t>
            </a:r>
            <a:r>
              <a:rPr lang="en-US" sz="2000" dirty="0" err="1">
                <a:solidFill>
                  <a:srgbClr val="263238"/>
                </a:solidFill>
                <a:latin typeface="system-ui"/>
              </a:rPr>
              <a:t>môn</a:t>
            </a:r>
            <a:r>
              <a:rPr lang="en-US" sz="2000" dirty="0">
                <a:solidFill>
                  <a:srgbClr val="263238"/>
                </a:solidFill>
                <a:latin typeface="system-ui"/>
              </a:rPr>
              <a:t> </a:t>
            </a:r>
            <a:r>
              <a:rPr lang="en-US" sz="2000" dirty="0" err="1">
                <a:solidFill>
                  <a:srgbClr val="263238"/>
                </a:solidFill>
                <a:latin typeface="system-ui"/>
              </a:rPr>
              <a:t>hóa</a:t>
            </a:r>
            <a:r>
              <a:rPr lang="en-US" sz="2000" dirty="0">
                <a:solidFill>
                  <a:srgbClr val="263238"/>
                </a:solidFill>
                <a:latin typeface="system-ui"/>
              </a:rPr>
              <a:t> </a:t>
            </a:r>
            <a:r>
              <a:rPr lang="en-US" sz="2000" dirty="0" err="1">
                <a:solidFill>
                  <a:srgbClr val="263238"/>
                </a:solidFill>
                <a:latin typeface="system-ui"/>
              </a:rPr>
              <a:t>để</a:t>
            </a:r>
            <a:r>
              <a:rPr lang="en-US" sz="2000" dirty="0">
                <a:solidFill>
                  <a:srgbClr val="263238"/>
                </a:solidFill>
                <a:latin typeface="system-ui"/>
              </a:rPr>
              <a:t>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thể</a:t>
            </a:r>
            <a:r>
              <a:rPr lang="en-US" sz="2000" dirty="0">
                <a:solidFill>
                  <a:srgbClr val="263238"/>
                </a:solidFill>
                <a:latin typeface="system-ui"/>
              </a:rPr>
              <a:t> </a:t>
            </a:r>
            <a:r>
              <a:rPr lang="en-US" sz="2000" dirty="0" err="1">
                <a:solidFill>
                  <a:srgbClr val="263238"/>
                </a:solidFill>
                <a:latin typeface="system-ui"/>
              </a:rPr>
              <a:t>chọn</a:t>
            </a:r>
            <a:r>
              <a:rPr lang="en-US" sz="2000" dirty="0">
                <a:solidFill>
                  <a:srgbClr val="263238"/>
                </a:solidFill>
                <a:latin typeface="system-ui"/>
              </a:rPr>
              <a:t> </a:t>
            </a:r>
            <a:r>
              <a:rPr lang="en-US" sz="2000" dirty="0" err="1">
                <a:solidFill>
                  <a:srgbClr val="263238"/>
                </a:solidFill>
                <a:latin typeface="system-ui"/>
              </a:rPr>
              <a:t>ra</a:t>
            </a:r>
            <a:r>
              <a:rPr lang="en-US" sz="2000" dirty="0">
                <a:solidFill>
                  <a:srgbClr val="263238"/>
                </a:solidFill>
                <a:latin typeface="system-ui"/>
              </a:rPr>
              <a:t> </a:t>
            </a:r>
            <a:r>
              <a:rPr lang="en-US" sz="2000" dirty="0" err="1">
                <a:solidFill>
                  <a:srgbClr val="263238"/>
                </a:solidFill>
                <a:latin typeface="system-ui"/>
              </a:rPr>
              <a:t>hoặc</a:t>
            </a:r>
            <a:r>
              <a:rPr lang="en-US" sz="2000" dirty="0">
                <a:solidFill>
                  <a:srgbClr val="263238"/>
                </a:solidFill>
                <a:latin typeface="system-ui"/>
              </a:rPr>
              <a:t> </a:t>
            </a:r>
            <a:r>
              <a:rPr lang="en-US" sz="2000" dirty="0" err="1">
                <a:solidFill>
                  <a:srgbClr val="263238"/>
                </a:solidFill>
                <a:latin typeface="system-ui"/>
              </a:rPr>
              <a:t>phát</a:t>
            </a:r>
            <a:r>
              <a:rPr lang="en-US" sz="2000" dirty="0">
                <a:solidFill>
                  <a:srgbClr val="263238"/>
                </a:solidFill>
                <a:latin typeface="system-ui"/>
              </a:rPr>
              <a:t> </a:t>
            </a:r>
            <a:r>
              <a:rPr lang="en-US" sz="2000" dirty="0" err="1">
                <a:solidFill>
                  <a:srgbClr val="263238"/>
                </a:solidFill>
                <a:latin typeface="system-ui"/>
              </a:rPr>
              <a:t>hiện</a:t>
            </a:r>
            <a:r>
              <a:rPr lang="en-US" sz="2000" dirty="0">
                <a:solidFill>
                  <a:srgbClr val="263238"/>
                </a:solidFill>
                <a:latin typeface="system-ui"/>
              </a:rPr>
              <a:t> </a:t>
            </a:r>
            <a:r>
              <a:rPr lang="en-US" sz="2000" dirty="0" err="1">
                <a:solidFill>
                  <a:srgbClr val="263238"/>
                </a:solidFill>
                <a:latin typeface="system-ui"/>
              </a:rPr>
              <a:t>các</a:t>
            </a:r>
            <a:r>
              <a:rPr lang="en-US" sz="2000" dirty="0">
                <a:solidFill>
                  <a:srgbClr val="263238"/>
                </a:solidFill>
                <a:latin typeface="system-ui"/>
              </a:rPr>
              <a:t> </a:t>
            </a:r>
            <a:r>
              <a:rPr lang="en-US" sz="2000" dirty="0" err="1">
                <a:solidFill>
                  <a:srgbClr val="263238"/>
                </a:solidFill>
                <a:latin typeface="system-ui"/>
              </a:rPr>
              <a:t>mẫu</a:t>
            </a:r>
            <a:r>
              <a:rPr lang="en-US" sz="2000" dirty="0">
                <a:solidFill>
                  <a:srgbClr val="263238"/>
                </a:solidFill>
                <a:latin typeface="system-ui"/>
              </a:rPr>
              <a:t>. </a:t>
            </a:r>
            <a:r>
              <a:rPr lang="en-US" sz="2000" dirty="0" err="1">
                <a:solidFill>
                  <a:srgbClr val="263238"/>
                </a:solidFill>
                <a:latin typeface="system-ui"/>
              </a:rPr>
              <a:t>Phát</a:t>
            </a:r>
            <a:r>
              <a:rPr lang="en-US" sz="2000" dirty="0">
                <a:solidFill>
                  <a:srgbClr val="263238"/>
                </a:solidFill>
                <a:latin typeface="system-ui"/>
              </a:rPr>
              <a:t> </a:t>
            </a:r>
            <a:r>
              <a:rPr lang="en-US" sz="2000" dirty="0" err="1">
                <a:solidFill>
                  <a:srgbClr val="263238"/>
                </a:solidFill>
                <a:latin typeface="system-ui"/>
              </a:rPr>
              <a:t>hiện</a:t>
            </a:r>
            <a:r>
              <a:rPr lang="en-US" sz="2000" dirty="0">
                <a:solidFill>
                  <a:srgbClr val="263238"/>
                </a:solidFill>
                <a:latin typeface="system-ui"/>
              </a:rPr>
              <a:t> </a:t>
            </a:r>
            <a:r>
              <a:rPr lang="en-US" sz="2000" dirty="0" err="1">
                <a:solidFill>
                  <a:srgbClr val="263238"/>
                </a:solidFill>
                <a:latin typeface="system-ui"/>
              </a:rPr>
              <a:t>mẫu</a:t>
            </a:r>
            <a:r>
              <a:rPr lang="en-US" sz="2000" dirty="0">
                <a:solidFill>
                  <a:srgbClr val="263238"/>
                </a:solidFill>
                <a:latin typeface="system-ui"/>
              </a:rPr>
              <a:t> </a:t>
            </a:r>
            <a:r>
              <a:rPr lang="en-US" sz="2000" dirty="0" err="1">
                <a:solidFill>
                  <a:srgbClr val="263238"/>
                </a:solidFill>
                <a:latin typeface="system-ui"/>
              </a:rPr>
              <a:t>này</a:t>
            </a:r>
            <a:r>
              <a:rPr lang="en-US" sz="2000" dirty="0">
                <a:solidFill>
                  <a:srgbClr val="263238"/>
                </a:solidFill>
                <a:latin typeface="system-ui"/>
              </a:rPr>
              <a:t> </a:t>
            </a:r>
            <a:r>
              <a:rPr lang="en-US" sz="2000" dirty="0" err="1">
                <a:solidFill>
                  <a:srgbClr val="263238"/>
                </a:solidFill>
                <a:latin typeface="system-ui"/>
              </a:rPr>
              <a:t>là</a:t>
            </a:r>
            <a:r>
              <a:rPr lang="en-US" sz="2000" dirty="0">
                <a:solidFill>
                  <a:srgbClr val="263238"/>
                </a:solidFill>
                <a:latin typeface="system-ui"/>
              </a:rPr>
              <a:t> </a:t>
            </a:r>
            <a:r>
              <a:rPr lang="en-US" sz="2000" dirty="0" err="1">
                <a:solidFill>
                  <a:srgbClr val="263238"/>
                </a:solidFill>
                <a:latin typeface="system-ui"/>
              </a:rPr>
              <a:t>điều</a:t>
            </a:r>
            <a:r>
              <a:rPr lang="en-US" sz="2000" dirty="0">
                <a:solidFill>
                  <a:srgbClr val="263238"/>
                </a:solidFill>
                <a:latin typeface="system-ui"/>
              </a:rPr>
              <a:t> </a:t>
            </a:r>
            <a:r>
              <a:rPr lang="en-US" sz="2000" dirty="0" err="1">
                <a:solidFill>
                  <a:srgbClr val="263238"/>
                </a:solidFill>
                <a:latin typeface="system-ui"/>
              </a:rPr>
              <a:t>làm</a:t>
            </a:r>
            <a:r>
              <a:rPr lang="en-US" sz="2000" dirty="0">
                <a:solidFill>
                  <a:srgbClr val="263238"/>
                </a:solidFill>
                <a:latin typeface="system-ui"/>
              </a:rPr>
              <a:t> </a:t>
            </a:r>
            <a:r>
              <a:rPr lang="en-US" sz="2000" dirty="0" err="1">
                <a:solidFill>
                  <a:srgbClr val="263238"/>
                </a:solidFill>
                <a:latin typeface="system-ui"/>
              </a:rPr>
              <a:t>cho</a:t>
            </a:r>
            <a:r>
              <a:rPr lang="en-US" sz="2000" dirty="0">
                <a:solidFill>
                  <a:srgbClr val="263238"/>
                </a:solidFill>
                <a:latin typeface="system-ui"/>
              </a:rPr>
              <a:t> CNN </a:t>
            </a:r>
            <a:r>
              <a:rPr lang="en-US" sz="2000" dirty="0" err="1">
                <a:solidFill>
                  <a:srgbClr val="263238"/>
                </a:solidFill>
                <a:latin typeface="system-ui"/>
              </a:rPr>
              <a:t>trở</a:t>
            </a:r>
            <a:r>
              <a:rPr lang="en-US" sz="2000" dirty="0">
                <a:solidFill>
                  <a:srgbClr val="263238"/>
                </a:solidFill>
                <a:latin typeface="system-ui"/>
              </a:rPr>
              <a:t> </a:t>
            </a:r>
            <a:r>
              <a:rPr lang="en-US" sz="2000" dirty="0" err="1">
                <a:solidFill>
                  <a:srgbClr val="263238"/>
                </a:solidFill>
                <a:latin typeface="system-ui"/>
              </a:rPr>
              <a:t>nên</a:t>
            </a:r>
            <a:r>
              <a:rPr lang="en-US" sz="2000" dirty="0">
                <a:solidFill>
                  <a:srgbClr val="263238"/>
                </a:solidFill>
                <a:latin typeface="system-ui"/>
              </a:rPr>
              <a:t> </a:t>
            </a:r>
            <a:r>
              <a:rPr lang="en-US" sz="2000" dirty="0" err="1">
                <a:solidFill>
                  <a:srgbClr val="263238"/>
                </a:solidFill>
                <a:latin typeface="system-ui"/>
              </a:rPr>
              <a:t>hữu</a:t>
            </a:r>
            <a:r>
              <a:rPr lang="en-US" sz="2000" dirty="0">
                <a:solidFill>
                  <a:srgbClr val="263238"/>
                </a:solidFill>
                <a:latin typeface="system-ui"/>
              </a:rPr>
              <a:t> </a:t>
            </a:r>
            <a:r>
              <a:rPr lang="en-US" sz="2000" dirty="0" err="1">
                <a:solidFill>
                  <a:srgbClr val="263238"/>
                </a:solidFill>
                <a:latin typeface="system-ui"/>
              </a:rPr>
              <a:t>ích</a:t>
            </a:r>
            <a:r>
              <a:rPr lang="en-US" sz="2000" dirty="0">
                <a:solidFill>
                  <a:srgbClr val="263238"/>
                </a:solidFill>
                <a:latin typeface="system-ui"/>
              </a:rPr>
              <a:t> </a:t>
            </a:r>
            <a:r>
              <a:rPr lang="en-US" sz="2000" dirty="0" err="1">
                <a:solidFill>
                  <a:srgbClr val="263238"/>
                </a:solidFill>
                <a:latin typeface="system-ui"/>
              </a:rPr>
              <a:t>cho</a:t>
            </a:r>
            <a:r>
              <a:rPr lang="en-US" sz="2000" dirty="0">
                <a:solidFill>
                  <a:srgbClr val="263238"/>
                </a:solidFill>
                <a:latin typeface="system-ui"/>
              </a:rPr>
              <a:t> </a:t>
            </a:r>
            <a:r>
              <a:rPr lang="en-US" sz="2000" dirty="0" err="1">
                <a:solidFill>
                  <a:srgbClr val="263238"/>
                </a:solidFill>
                <a:latin typeface="system-ui"/>
              </a:rPr>
              <a:t>việc</a:t>
            </a:r>
            <a:r>
              <a:rPr lang="en-US" sz="2000" dirty="0">
                <a:solidFill>
                  <a:srgbClr val="263238"/>
                </a:solidFill>
                <a:latin typeface="system-ui"/>
              </a:rPr>
              <a:t> </a:t>
            </a:r>
            <a:r>
              <a:rPr lang="en-US" sz="2000" dirty="0" err="1">
                <a:solidFill>
                  <a:srgbClr val="263238"/>
                </a:solidFill>
                <a:latin typeface="system-ui"/>
              </a:rPr>
              <a:t>phân</a:t>
            </a:r>
            <a:r>
              <a:rPr lang="en-US" sz="2000" dirty="0">
                <a:solidFill>
                  <a:srgbClr val="263238"/>
                </a:solidFill>
                <a:latin typeface="system-ui"/>
              </a:rPr>
              <a:t> </a:t>
            </a:r>
            <a:r>
              <a:rPr lang="en-US" sz="2000" dirty="0" err="1">
                <a:solidFill>
                  <a:srgbClr val="263238"/>
                </a:solidFill>
                <a:latin typeface="system-ui"/>
              </a:rPr>
              <a:t>tích</a:t>
            </a:r>
            <a:r>
              <a:rPr lang="en-US" sz="2000" dirty="0">
                <a:solidFill>
                  <a:srgbClr val="263238"/>
                </a:solidFill>
                <a:latin typeface="system-ui"/>
              </a:rPr>
              <a:t> </a:t>
            </a:r>
            <a:r>
              <a:rPr lang="en-US" sz="2000" dirty="0" err="1">
                <a:solidFill>
                  <a:srgbClr val="263238"/>
                </a:solidFill>
                <a:latin typeface="system-ui"/>
              </a:rPr>
              <a:t>hình</a:t>
            </a:r>
            <a:r>
              <a:rPr lang="en-US" sz="2000" dirty="0">
                <a:solidFill>
                  <a:srgbClr val="263238"/>
                </a:solidFill>
                <a:latin typeface="system-ui"/>
              </a:rPr>
              <a:t> </a:t>
            </a:r>
            <a:r>
              <a:rPr lang="en-US" sz="2000" dirty="0" err="1">
                <a:solidFill>
                  <a:srgbClr val="263238"/>
                </a:solidFill>
                <a:latin typeface="system-ui"/>
              </a:rPr>
              <a:t>ảnh</a:t>
            </a:r>
            <a:r>
              <a:rPr lang="en-US" sz="2000" dirty="0">
                <a:solidFill>
                  <a:srgbClr val="263238"/>
                </a:solidFill>
                <a:latin typeface="system-ui"/>
              </a:rPr>
              <a:t>.</a:t>
            </a:r>
            <a:endParaRPr lang="en-US" sz="1600" dirty="0"/>
          </a:p>
        </p:txBody>
      </p:sp>
      <p:sp>
        <p:nvSpPr>
          <p:cNvPr id="10" name="TextBox 9">
            <a:extLst>
              <a:ext uri="{FF2B5EF4-FFF2-40B4-BE49-F238E27FC236}">
                <a16:creationId xmlns:a16="http://schemas.microsoft.com/office/drawing/2014/main" id="{CF387EEF-7FEB-1630-2638-29298CA0CAC8}"/>
              </a:ext>
            </a:extLst>
          </p:cNvPr>
          <p:cNvSpPr txBox="1"/>
          <p:nvPr/>
        </p:nvSpPr>
        <p:spPr>
          <a:xfrm>
            <a:off x="869466" y="2757781"/>
            <a:ext cx="7557358" cy="400110"/>
          </a:xfrm>
          <a:prstGeom prst="rect">
            <a:avLst/>
          </a:prstGeom>
          <a:noFill/>
        </p:spPr>
        <p:txBody>
          <a:bodyPr wrap="square" rtlCol="0">
            <a:spAutoFit/>
          </a:bodyPr>
          <a:lstStyle/>
          <a:p>
            <a:pPr algn="just"/>
            <a:r>
              <a:rPr lang="vi-VN" sz="2000" dirty="0">
                <a:solidFill>
                  <a:srgbClr val="263238"/>
                </a:solidFill>
                <a:latin typeface="system-ui"/>
              </a:rPr>
              <a:t>CNN có các lớp được gọi là lớp tích chập.</a:t>
            </a:r>
            <a:endParaRPr lang="en-US" sz="2000" b="0" i="0" dirty="0">
              <a:solidFill>
                <a:srgbClr val="263238"/>
              </a:solidFill>
              <a:effectLst/>
              <a:latin typeface="system-u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707886"/>
          </a:xfrm>
          <a:prstGeom prst="rect">
            <a:avLst/>
          </a:prstGeom>
          <a:noFill/>
        </p:spPr>
        <p:txBody>
          <a:bodyPr wrap="square" rtlCol="0">
            <a:spAutoFit/>
          </a:bodyPr>
          <a:lstStyle/>
          <a:p>
            <a:pPr algn="just"/>
            <a:r>
              <a:rPr lang="vi-VN" sz="2000" dirty="0">
                <a:solidFill>
                  <a:srgbClr val="263238"/>
                </a:solidFill>
                <a:latin typeface="system-ui"/>
              </a:rPr>
              <a:t>Lớp được kết nối đầy đủ hoạt động trên một đầu vào phẳng trong đó mỗi đầu vào được kết nối với tất cả các nơ-ron.</a:t>
            </a:r>
            <a:endParaRPr lang="en-US" sz="2000" b="0" i="0" dirty="0">
              <a:solidFill>
                <a:srgbClr val="263238"/>
              </a:solidFill>
              <a:effectLst/>
              <a:latin typeface="system-ui"/>
            </a:endParaRPr>
          </a:p>
        </p:txBody>
      </p:sp>
      <p:pic>
        <p:nvPicPr>
          <p:cNvPr id="4098" name="Picture 2" descr="CS231n Convolutional Neural Networks for Visual Recognition">
            <a:extLst>
              <a:ext uri="{FF2B5EF4-FFF2-40B4-BE49-F238E27FC236}">
                <a16:creationId xmlns:a16="http://schemas.microsoft.com/office/drawing/2014/main" id="{2EB87868-49A2-E3F2-A66D-F98CF92482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468" y="2142228"/>
            <a:ext cx="5425063" cy="266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randombar(horizontal)">
                                      <p:cBhvr>
                                        <p:cTn id="1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707886"/>
          </a:xfrm>
          <a:prstGeom prst="rect">
            <a:avLst/>
          </a:prstGeom>
          <a:noFill/>
        </p:spPr>
        <p:txBody>
          <a:bodyPr wrap="square" rtlCol="0">
            <a:spAutoFit/>
          </a:bodyPr>
          <a:lstStyle/>
          <a:p>
            <a:pPr algn="just"/>
            <a:r>
              <a:rPr lang="en-US" sz="2000" dirty="0" err="1">
                <a:solidFill>
                  <a:srgbClr val="263238"/>
                </a:solidFill>
                <a:latin typeface="system-ui"/>
              </a:rPr>
              <a:t>Lớp</a:t>
            </a:r>
            <a:r>
              <a:rPr lang="en-US" sz="2000" dirty="0">
                <a:solidFill>
                  <a:srgbClr val="263238"/>
                </a:solidFill>
                <a:latin typeface="system-ui"/>
              </a:rPr>
              <a:t> </a:t>
            </a:r>
            <a:r>
              <a:rPr lang="en-US" sz="2000" dirty="0" err="1">
                <a:solidFill>
                  <a:srgbClr val="263238"/>
                </a:solidFill>
                <a:latin typeface="system-ui"/>
              </a:rPr>
              <a:t>tích</a:t>
            </a:r>
            <a:r>
              <a:rPr lang="en-US" sz="2000" dirty="0">
                <a:solidFill>
                  <a:srgbClr val="263238"/>
                </a:solidFill>
                <a:latin typeface="system-ui"/>
              </a:rPr>
              <a:t> </a:t>
            </a:r>
            <a:r>
              <a:rPr lang="en-US" sz="2000" dirty="0" err="1">
                <a:solidFill>
                  <a:srgbClr val="263238"/>
                </a:solidFill>
                <a:latin typeface="system-ui"/>
              </a:rPr>
              <a:t>chập</a:t>
            </a:r>
            <a:r>
              <a:rPr lang="en-US" sz="2000" dirty="0">
                <a:solidFill>
                  <a:srgbClr val="263238"/>
                </a:solidFill>
                <a:latin typeface="system-ui"/>
              </a:rPr>
              <a:t> </a:t>
            </a:r>
            <a:r>
              <a:rPr lang="en-US" sz="2000" dirty="0" err="1">
                <a:solidFill>
                  <a:srgbClr val="263238"/>
                </a:solidFill>
                <a:latin typeface="system-ui"/>
              </a:rPr>
              <a:t>tích</a:t>
            </a:r>
            <a:r>
              <a:rPr lang="en-US" sz="2000" dirty="0">
                <a:solidFill>
                  <a:srgbClr val="263238"/>
                </a:solidFill>
                <a:latin typeface="system-ui"/>
              </a:rPr>
              <a:t> </a:t>
            </a:r>
            <a:r>
              <a:rPr lang="en-US" sz="2000" dirty="0" err="1">
                <a:solidFill>
                  <a:srgbClr val="263238"/>
                </a:solidFill>
                <a:latin typeface="system-ui"/>
              </a:rPr>
              <a:t>hợp</a:t>
            </a:r>
            <a:r>
              <a:rPr lang="en-US" sz="2000" dirty="0">
                <a:solidFill>
                  <a:srgbClr val="263238"/>
                </a:solidFill>
                <a:latin typeface="system-ui"/>
              </a:rPr>
              <a:t> </a:t>
            </a:r>
            <a:r>
              <a:rPr lang="en-US" sz="2000" dirty="0" err="1">
                <a:solidFill>
                  <a:srgbClr val="263238"/>
                </a:solidFill>
                <a:latin typeface="system-ui"/>
              </a:rPr>
              <a:t>đầu</a:t>
            </a:r>
            <a:r>
              <a:rPr lang="en-US" sz="2000" dirty="0">
                <a:solidFill>
                  <a:srgbClr val="263238"/>
                </a:solidFill>
                <a:latin typeface="system-ui"/>
              </a:rPr>
              <a:t> </a:t>
            </a:r>
            <a:r>
              <a:rPr lang="en-US" sz="2000" dirty="0" err="1">
                <a:solidFill>
                  <a:srgbClr val="263238"/>
                </a:solidFill>
                <a:latin typeface="system-ui"/>
              </a:rPr>
              <a:t>vào</a:t>
            </a:r>
            <a:r>
              <a:rPr lang="en-US" sz="2000" dirty="0">
                <a:solidFill>
                  <a:srgbClr val="263238"/>
                </a:solidFill>
                <a:latin typeface="system-ui"/>
              </a:rPr>
              <a:t> </a:t>
            </a:r>
            <a:r>
              <a:rPr lang="en-US" sz="2000" dirty="0" err="1">
                <a:solidFill>
                  <a:srgbClr val="263238"/>
                </a:solidFill>
                <a:latin typeface="system-ui"/>
              </a:rPr>
              <a:t>và</a:t>
            </a:r>
            <a:r>
              <a:rPr lang="en-US" sz="2000" dirty="0">
                <a:solidFill>
                  <a:srgbClr val="263238"/>
                </a:solidFill>
                <a:latin typeface="system-ui"/>
              </a:rPr>
              <a:t> </a:t>
            </a:r>
            <a:r>
              <a:rPr lang="en-US" sz="2000" dirty="0" err="1">
                <a:solidFill>
                  <a:srgbClr val="263238"/>
                </a:solidFill>
                <a:latin typeface="system-ui"/>
              </a:rPr>
              <a:t>chuyển</a:t>
            </a:r>
            <a:r>
              <a:rPr lang="en-US" sz="2000" dirty="0">
                <a:solidFill>
                  <a:srgbClr val="263238"/>
                </a:solidFill>
                <a:latin typeface="system-ui"/>
              </a:rPr>
              <a:t> </a:t>
            </a:r>
            <a:r>
              <a:rPr lang="en-US" sz="2000" dirty="0" err="1">
                <a:solidFill>
                  <a:srgbClr val="263238"/>
                </a:solidFill>
                <a:latin typeface="system-ui"/>
              </a:rPr>
              <a:t>kết</a:t>
            </a:r>
            <a:r>
              <a:rPr lang="en-US" sz="2000" dirty="0">
                <a:solidFill>
                  <a:srgbClr val="263238"/>
                </a:solidFill>
                <a:latin typeface="system-ui"/>
              </a:rPr>
              <a:t> </a:t>
            </a:r>
            <a:r>
              <a:rPr lang="en-US" sz="2000" dirty="0" err="1">
                <a:solidFill>
                  <a:srgbClr val="263238"/>
                </a:solidFill>
                <a:latin typeface="system-ui"/>
              </a:rPr>
              <a:t>quả</a:t>
            </a:r>
            <a:r>
              <a:rPr lang="en-US" sz="2000" dirty="0">
                <a:solidFill>
                  <a:srgbClr val="263238"/>
                </a:solidFill>
                <a:latin typeface="system-ui"/>
              </a:rPr>
              <a:t> </a:t>
            </a:r>
            <a:r>
              <a:rPr lang="en-US" sz="2000" dirty="0" err="1">
                <a:solidFill>
                  <a:srgbClr val="263238"/>
                </a:solidFill>
                <a:latin typeface="system-ui"/>
              </a:rPr>
              <a:t>của</a:t>
            </a:r>
            <a:r>
              <a:rPr lang="en-US" sz="2000" dirty="0">
                <a:solidFill>
                  <a:srgbClr val="263238"/>
                </a:solidFill>
                <a:latin typeface="system-ui"/>
              </a:rPr>
              <a:t> </a:t>
            </a:r>
            <a:r>
              <a:rPr lang="en-US" sz="2000" dirty="0" err="1">
                <a:solidFill>
                  <a:srgbClr val="263238"/>
                </a:solidFill>
                <a:latin typeface="system-ui"/>
              </a:rPr>
              <a:t>nó</a:t>
            </a:r>
            <a:r>
              <a:rPr lang="en-US" sz="2000" dirty="0">
                <a:solidFill>
                  <a:srgbClr val="263238"/>
                </a:solidFill>
                <a:latin typeface="system-ui"/>
              </a:rPr>
              <a:t> sang </a:t>
            </a:r>
            <a:r>
              <a:rPr lang="en-US" sz="2000" dirty="0" err="1">
                <a:solidFill>
                  <a:srgbClr val="263238"/>
                </a:solidFill>
                <a:latin typeface="system-ui"/>
              </a:rPr>
              <a:t>lớp</a:t>
            </a:r>
            <a:r>
              <a:rPr lang="en-US" sz="2000" dirty="0">
                <a:solidFill>
                  <a:srgbClr val="263238"/>
                </a:solidFill>
                <a:latin typeface="system-ui"/>
              </a:rPr>
              <a:t> </a:t>
            </a:r>
            <a:r>
              <a:rPr lang="en-US" sz="2000" dirty="0" err="1">
                <a:solidFill>
                  <a:srgbClr val="263238"/>
                </a:solidFill>
                <a:latin typeface="system-ui"/>
              </a:rPr>
              <a:t>tiếp</a:t>
            </a:r>
            <a:r>
              <a:rPr lang="en-US" sz="2000" dirty="0">
                <a:solidFill>
                  <a:srgbClr val="263238"/>
                </a:solidFill>
                <a:latin typeface="system-ui"/>
              </a:rPr>
              <a:t> </a:t>
            </a:r>
            <a:r>
              <a:rPr lang="en-US" sz="2000" dirty="0" err="1">
                <a:solidFill>
                  <a:srgbClr val="263238"/>
                </a:solidFill>
                <a:latin typeface="system-ui"/>
              </a:rPr>
              <a:t>theo.</a:t>
            </a:r>
            <a:endParaRPr lang="en-US" sz="2000" b="0" i="0" dirty="0">
              <a:solidFill>
                <a:srgbClr val="263238"/>
              </a:solidFill>
              <a:effectLst/>
              <a:latin typeface="system-ui"/>
            </a:endParaRPr>
          </a:p>
        </p:txBody>
      </p:sp>
      <p:pic>
        <p:nvPicPr>
          <p:cNvPr id="2050" name="Picture 2" descr="Convolutional Neural Networks - Basics · Machine Learning Notebook">
            <a:extLst>
              <a:ext uri="{FF2B5EF4-FFF2-40B4-BE49-F238E27FC236}">
                <a16:creationId xmlns:a16="http://schemas.microsoft.com/office/drawing/2014/main" id="{EF581F33-8F70-D2C0-38C5-591268A9F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1941" y="1337429"/>
            <a:ext cx="4300117" cy="430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90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21" presetClass="entr" presetSubtype="1"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heel(1)">
                                      <p:cBhvr>
                                        <p:cTn id="16"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707886"/>
          </a:xfrm>
          <a:prstGeom prst="rect">
            <a:avLst/>
          </a:prstGeom>
          <a:noFill/>
        </p:spPr>
        <p:txBody>
          <a:bodyPr wrap="square" rtlCol="0">
            <a:spAutoFit/>
          </a:bodyPr>
          <a:lstStyle/>
          <a:p>
            <a:pPr algn="just"/>
            <a:r>
              <a:rPr lang="vi-VN" sz="2000" dirty="0">
                <a:solidFill>
                  <a:srgbClr val="263238"/>
                </a:solidFill>
                <a:latin typeface="system-ui"/>
              </a:rPr>
              <a:t>Lớp tổng hợp là một hoạt động lấy mẫu xuống, thường được áp dụng sau một lớp tích chập, có một số bất biến về không gian.</a:t>
            </a:r>
            <a:endParaRPr lang="en-US" sz="2000" b="0" i="0" dirty="0">
              <a:solidFill>
                <a:srgbClr val="263238"/>
              </a:solidFill>
              <a:effectLst/>
              <a:latin typeface="system-ui"/>
            </a:endParaRPr>
          </a:p>
        </p:txBody>
      </p:sp>
      <p:pic>
        <p:nvPicPr>
          <p:cNvPr id="9" name="Picture 8">
            <a:extLst>
              <a:ext uri="{FF2B5EF4-FFF2-40B4-BE49-F238E27FC236}">
                <a16:creationId xmlns:a16="http://schemas.microsoft.com/office/drawing/2014/main" id="{0A681387-7561-DFEE-CB78-9405D49C7EFF}"/>
              </a:ext>
            </a:extLst>
          </p:cNvPr>
          <p:cNvPicPr>
            <a:picLocks noChangeAspect="1"/>
          </p:cNvPicPr>
          <p:nvPr/>
        </p:nvPicPr>
        <p:blipFill>
          <a:blip r:embed="rId4"/>
          <a:stretch>
            <a:fillRect/>
          </a:stretch>
        </p:blipFill>
        <p:spPr>
          <a:xfrm>
            <a:off x="1952153" y="2142228"/>
            <a:ext cx="5239693" cy="2833830"/>
          </a:xfrm>
          <a:prstGeom prst="rect">
            <a:avLst/>
          </a:prstGeom>
          <a:ln>
            <a:noFill/>
          </a:ln>
          <a:effectLst>
            <a:softEdge rad="112500"/>
          </a:effectLst>
        </p:spPr>
      </p:pic>
    </p:spTree>
    <p:extLst>
      <p:ext uri="{BB962C8B-B14F-4D97-AF65-F5344CB8AC3E}">
        <p14:creationId xmlns:p14="http://schemas.microsoft.com/office/powerpoint/2010/main" val="144754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Recurrent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𝟐</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323439"/>
          </a:xfrm>
          <a:prstGeom prst="rect">
            <a:avLst/>
          </a:prstGeom>
          <a:noFill/>
        </p:spPr>
        <p:txBody>
          <a:bodyPr wrap="square" rtlCol="0">
            <a:spAutoFit/>
          </a:bodyPr>
          <a:lstStyle/>
          <a:p>
            <a:pPr algn="just"/>
            <a:r>
              <a:rPr lang="vi-VN" sz="2000" dirty="0">
                <a:solidFill>
                  <a:srgbClr val="263238"/>
                </a:solidFill>
                <a:latin typeface="system-ui"/>
              </a:rPr>
              <a:t>Mạng thần kinh tái phát (RNN) là một lớp mạng thần kinh nhân tạo trong đó các kết nối giữa các nút có thể tạo ra một chu kỳ cho phép đầu ra từ một số nút ảnh hưởng đến đầu vào tiếp theo đến cùng một nút.</a:t>
            </a:r>
            <a:endParaRPr lang="en-US" sz="2000" b="0" i="0" dirty="0">
              <a:solidFill>
                <a:srgbClr val="263238"/>
              </a:solidFill>
              <a:effectLst/>
              <a:latin typeface="system-ui"/>
            </a:endParaRPr>
          </a:p>
        </p:txBody>
      </p:sp>
      <p:pic>
        <p:nvPicPr>
          <p:cNvPr id="2" name="Picture 1" descr="https://stanford.edu/~shervine/teaching/cs-230/illustrations/architecture-rnn-ltr.png?9ea4417fc145b9346a3e288801dbdfdc">
            <a:extLst>
              <a:ext uri="{FF2B5EF4-FFF2-40B4-BE49-F238E27FC236}">
                <a16:creationId xmlns:a16="http://schemas.microsoft.com/office/drawing/2014/main" id="{C3A69683-277D-C645-009B-8EDDFCA0BFAE}"/>
              </a:ext>
            </a:extLst>
          </p:cNvPr>
          <p:cNvPicPr/>
          <p:nvPr/>
        </p:nvPicPr>
        <p:blipFill rotWithShape="1">
          <a:blip r:embed="rId4" cstate="print">
            <a:extLst>
              <a:ext uri="{28A0092B-C50C-407E-A947-70E740481C1C}">
                <a14:useLocalDpi xmlns:a14="http://schemas.microsoft.com/office/drawing/2010/main" val="0"/>
              </a:ext>
            </a:extLst>
          </a:blip>
          <a:srcRect r="14132"/>
          <a:stretch/>
        </p:blipFill>
        <p:spPr bwMode="auto">
          <a:xfrm>
            <a:off x="1665139" y="2571750"/>
            <a:ext cx="5966012" cy="21986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25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737</TotalTime>
  <Words>1082</Words>
  <Application>Microsoft Macintosh PowerPoint</Application>
  <PresentationFormat>On-screen Show (16:9)</PresentationFormat>
  <Paragraphs>99</Paragraphs>
  <Slides>27</Slides>
  <Notes>21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Fira Sans Extra Condensed SemiBold</vt:lpstr>
      <vt:lpstr>Roboto</vt:lpstr>
      <vt:lpstr>system-ui</vt:lpstr>
      <vt:lpstr>Arial</vt:lpstr>
      <vt:lpstr>Proxima Nova</vt:lpstr>
      <vt:lpstr>Proxima Nova Semibold</vt:lpstr>
      <vt:lpstr>Cambria Math</vt:lpstr>
      <vt:lpstr>Data Migration Process Infographics by Slidesgo</vt:lpstr>
      <vt:lpstr>Slidesgo Final Pages</vt:lpstr>
      <vt:lpstr>Phân Loại Bình Luận Tiêu Cực, Tích Cực Trên Các Trang Thương Mại Điện Tử</vt:lpstr>
      <vt:lpstr>Thành Viên</vt:lpstr>
      <vt:lpstr>Mục Lục</vt:lpstr>
      <vt:lpstr>Các lý thuyết và mô hình sử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Word embedding</vt:lpstr>
      <vt:lpstr>Dropout</vt:lpstr>
      <vt:lpstr>PowerPoint Presentation</vt:lpstr>
      <vt:lpstr>Làm sạch dữ liệu thô</vt:lpstr>
      <vt:lpstr>Token hóa dữ liệu đã làm sạch</vt:lpstr>
      <vt:lpstr>PowerPoint Presentation</vt:lpstr>
      <vt:lpstr>Mô hình</vt:lpstr>
      <vt:lpstr>LSTM Model</vt:lpstr>
      <vt:lpstr>PowerPoint Presentation</vt:lpstr>
      <vt:lpstr>PowerPoint Presentation</vt:lpstr>
      <vt:lpstr>PowerPoint Presentation</vt:lpstr>
      <vt:lpstr>Triển khai, đánh giá và thực nghiệm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EMAIL CLASSIFICATION</dc:title>
  <cp:lastModifiedBy>Đức Anh</cp:lastModifiedBy>
  <cp:revision>15</cp:revision>
  <dcterms:modified xsi:type="dcterms:W3CDTF">2023-01-08T16:43:25Z</dcterms:modified>
</cp:coreProperties>
</file>